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0" r:id="rId1"/>
  </p:sldMasterIdLst>
  <p:sldIdLst>
    <p:sldId id="257" r:id="rId2"/>
    <p:sldId id="258" r:id="rId3"/>
    <p:sldId id="259" r:id="rId4"/>
    <p:sldId id="260" r:id="rId5"/>
    <p:sldId id="261" r:id="rId6"/>
    <p:sldId id="271" r:id="rId7"/>
    <p:sldId id="262" r:id="rId8"/>
    <p:sldId id="263" r:id="rId9"/>
    <p:sldId id="264" r:id="rId10"/>
    <p:sldId id="265" r:id="rId11"/>
    <p:sldId id="266" r:id="rId12"/>
    <p:sldId id="269" r:id="rId13"/>
    <p:sldId id="270" r:id="rId14"/>
    <p:sldId id="273" r:id="rId15"/>
    <p:sldId id="305" r:id="rId16"/>
    <p:sldId id="274" r:id="rId17"/>
    <p:sldId id="275" r:id="rId18"/>
    <p:sldId id="276" r:id="rId19"/>
    <p:sldId id="272" r:id="rId20"/>
    <p:sldId id="278" r:id="rId21"/>
    <p:sldId id="282" r:id="rId22"/>
    <p:sldId id="279" r:id="rId23"/>
    <p:sldId id="283" r:id="rId24"/>
    <p:sldId id="280" r:id="rId25"/>
    <p:sldId id="284" r:id="rId26"/>
    <p:sldId id="285" r:id="rId27"/>
    <p:sldId id="286" r:id="rId28"/>
    <p:sldId id="281" r:id="rId29"/>
    <p:sldId id="289" r:id="rId30"/>
    <p:sldId id="287" r:id="rId31"/>
    <p:sldId id="290" r:id="rId32"/>
    <p:sldId id="291" r:id="rId33"/>
    <p:sldId id="293" r:id="rId34"/>
    <p:sldId id="296" r:id="rId35"/>
    <p:sldId id="297" r:id="rId36"/>
    <p:sldId id="298" r:id="rId37"/>
    <p:sldId id="299" r:id="rId38"/>
    <p:sldId id="300" r:id="rId39"/>
    <p:sldId id="301" r:id="rId40"/>
    <p:sldId id="302" r:id="rId41"/>
    <p:sldId id="303" r:id="rId42"/>
    <p:sldId id="304" r:id="rId43"/>
    <p:sldId id="314" r:id="rId44"/>
    <p:sldId id="313" r:id="rId45"/>
    <p:sldId id="315" r:id="rId46"/>
    <p:sldId id="316" r:id="rId47"/>
    <p:sldId id="317" r:id="rId48"/>
    <p:sldId id="318" r:id="rId49"/>
    <p:sldId id="319" r:id="rId50"/>
    <p:sldId id="320" r:id="rId51"/>
    <p:sldId id="323" r:id="rId52"/>
    <p:sldId id="292" r:id="rId53"/>
    <p:sldId id="294" r:id="rId5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9" d="100"/>
          <a:sy n="69" d="100"/>
        </p:scale>
        <p:origin x="78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55CA62C-761C-4B40-BDFD-820C955B9875}" type="datetimeFigureOut">
              <a:rPr lang="en-IN" smtClean="0"/>
              <a:t>30-12-2022</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365997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5CA62C-761C-4B40-BDFD-820C955B9875}" type="datetimeFigureOut">
              <a:rPr lang="en-IN" smtClean="0"/>
              <a:t>30-12-2022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3168434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5CA62C-761C-4B40-BDFD-820C955B9875}" type="datetimeFigureOut">
              <a:rPr lang="en-IN" smtClean="0"/>
              <a:t>30-12-2022</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5EA9C32-0DB1-4F2E-B327-0AA7A1F66447}"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9656726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55CA62C-761C-4B40-BDFD-820C955B9875}" type="datetimeFigureOut">
              <a:rPr lang="en-IN" smtClean="0"/>
              <a:t>30-12-2022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6373544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55CA62C-761C-4B40-BDFD-820C955B9875}" type="datetimeFigureOut">
              <a:rPr lang="en-IN" smtClean="0"/>
              <a:t>30-12-2022</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5EA9C32-0DB1-4F2E-B327-0AA7A1F66447}"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2469325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55CA62C-761C-4B40-BDFD-820C955B9875}" type="datetimeFigureOut">
              <a:rPr lang="en-IN" smtClean="0"/>
              <a:t>30-12-2022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11684310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5CA62C-761C-4B40-BDFD-820C955B9875}" type="datetimeFigureOut">
              <a:rPr lang="en-IN" smtClean="0"/>
              <a:t>30-12-2022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3231440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5CA62C-761C-4B40-BDFD-820C955B9875}" type="datetimeFigureOut">
              <a:rPr lang="en-IN" smtClean="0"/>
              <a:t>30-12-2022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644398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5CA62C-761C-4B40-BDFD-820C955B9875}" type="datetimeFigureOut">
              <a:rPr lang="en-IN" smtClean="0"/>
              <a:t>30-12-2022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1983219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5CA62C-761C-4B40-BDFD-820C955B9875}" type="datetimeFigureOut">
              <a:rPr lang="en-IN" smtClean="0"/>
              <a:t>30-12-2022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39963491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5CA62C-761C-4B40-BDFD-820C955B9875}" type="datetimeFigureOut">
              <a:rPr lang="en-IN" smtClean="0"/>
              <a:t>30-12-2022</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184995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5CA62C-761C-4B40-BDFD-820C955B9875}" type="datetimeFigureOut">
              <a:rPr lang="en-IN" smtClean="0"/>
              <a:t>30-12-2022</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33763219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5CA62C-761C-4B40-BDFD-820C955B9875}" type="datetimeFigureOut">
              <a:rPr lang="en-IN" smtClean="0"/>
              <a:t>30-12-2022</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16818051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5CA62C-761C-4B40-BDFD-820C955B9875}" type="datetimeFigureOut">
              <a:rPr lang="en-IN" smtClean="0"/>
              <a:t>30-12-2022</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41009163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5CA62C-761C-4B40-BDFD-820C955B9875}" type="datetimeFigureOut">
              <a:rPr lang="en-IN" smtClean="0"/>
              <a:t>30-12-2022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16034931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5CA62C-761C-4B40-BDFD-820C955B9875}" type="datetimeFigureOut">
              <a:rPr lang="en-IN" smtClean="0"/>
              <a:t>30-12-2022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05EA9C32-0DB1-4F2E-B327-0AA7A1F66447}" type="slidenum">
              <a:rPr lang="en-IN" smtClean="0"/>
              <a:t>‹#›</a:t>
            </a:fld>
            <a:endParaRPr lang="en-IN"/>
          </a:p>
        </p:txBody>
      </p:sp>
    </p:spTree>
    <p:extLst>
      <p:ext uri="{BB962C8B-B14F-4D97-AF65-F5344CB8AC3E}">
        <p14:creationId xmlns:p14="http://schemas.microsoft.com/office/powerpoint/2010/main" val="527310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55CA62C-761C-4B40-BDFD-820C955B9875}" type="datetimeFigureOut">
              <a:rPr lang="en-IN" smtClean="0"/>
              <a:t>30-12-2022</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05EA9C32-0DB1-4F2E-B327-0AA7A1F66447}" type="slidenum">
              <a:rPr lang="en-IN" smtClean="0"/>
              <a:t>‹#›</a:t>
            </a:fld>
            <a:endParaRPr lang="en-IN"/>
          </a:p>
        </p:txBody>
      </p:sp>
    </p:spTree>
    <p:extLst>
      <p:ext uri="{BB962C8B-B14F-4D97-AF65-F5344CB8AC3E}">
        <p14:creationId xmlns:p14="http://schemas.microsoft.com/office/powerpoint/2010/main" val="490961630"/>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mailto:admin@gmail.com" TargetMode="Externa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utoShape 4"/>
          <p:cNvSpPr>
            <a:spLocks noChangeArrowheads="1"/>
          </p:cNvSpPr>
          <p:nvPr/>
        </p:nvSpPr>
        <p:spPr bwMode="auto">
          <a:xfrm>
            <a:off x="2752733" y="1905000"/>
            <a:ext cx="8001000" cy="1752600"/>
          </a:xfrm>
          <a:prstGeom prst="roundRect">
            <a:avLst>
              <a:gd name="adj" fmla="val 16667"/>
            </a:avLst>
          </a:prstGeom>
          <a:noFill/>
          <a:ln>
            <a:noFill/>
          </a:ln>
          <a:effectLst/>
        </p:spPr>
        <p:txBody>
          <a:bodyPr wrap="none" anchor="ctr"/>
          <a:lstStyle/>
          <a:p>
            <a:pPr eaLnBrk="1" hangingPunct="1">
              <a:buClr>
                <a:srgbClr val="000000"/>
              </a:buClr>
              <a:buSzPct val="100000"/>
              <a:buFont typeface="Times New Roman" panose="02020603050405020304" pitchFamily="18" charset="0"/>
              <a:buNone/>
            </a:pPr>
            <a:endParaRPr lang="en-IN" altLang="en-US"/>
          </a:p>
        </p:txBody>
      </p:sp>
      <p:sp>
        <p:nvSpPr>
          <p:cNvPr id="17" name="Text Box 5"/>
          <p:cNvSpPr txBox="1">
            <a:spLocks noChangeArrowheads="1"/>
          </p:cNvSpPr>
          <p:nvPr/>
        </p:nvSpPr>
        <p:spPr bwMode="auto">
          <a:xfrm>
            <a:off x="3551223" y="2781300"/>
            <a:ext cx="5451109" cy="876300"/>
          </a:xfrm>
          <a:prstGeom prst="rect">
            <a:avLst/>
          </a:prstGeom>
          <a:noFill/>
          <a:ln w="9525">
            <a:solidFill>
              <a:srgbClr val="3465A4"/>
            </a:solidFill>
            <a:round/>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spcBef>
                <a:spcPts val="8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3200">
                <a:solidFill>
                  <a:srgbClr val="000000"/>
                </a:solidFill>
                <a:latin typeface="Calibri" panose="020F0502020204030204" pitchFamily="34" charset="0"/>
                <a:ea typeface="Droid Sans Fallback" charset="0"/>
                <a:cs typeface="Droid Sans Fallback" charset="0"/>
              </a:defRPr>
            </a:lvl1pPr>
            <a:lvl2pPr>
              <a:spcBef>
                <a:spcPts val="7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800">
                <a:solidFill>
                  <a:srgbClr val="000000"/>
                </a:solidFill>
                <a:latin typeface="Calibri" panose="020F0502020204030204" pitchFamily="34" charset="0"/>
                <a:ea typeface="Droid Sans Fallback" charset="0"/>
                <a:cs typeface="Droid Sans Fallback" charset="0"/>
              </a:defRPr>
            </a:lvl2pPr>
            <a:lvl3pPr>
              <a:spcBef>
                <a:spcPts val="6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400">
                <a:solidFill>
                  <a:srgbClr val="000000"/>
                </a:solidFill>
                <a:latin typeface="Calibri" panose="020F0502020204030204" pitchFamily="34" charset="0"/>
                <a:ea typeface="Droid Sans Fallback" charset="0"/>
                <a:cs typeface="Droid Sans Fallback" charset="0"/>
              </a:defRPr>
            </a:lvl3pPr>
            <a:lvl4pPr>
              <a:spcBef>
                <a:spcPts val="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4pPr>
            <a:lvl5pPr>
              <a:spcBef>
                <a:spcPts val="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5pPr>
            <a:lvl6pPr marL="2514600" indent="-228600" defTabSz="449263" eaLnBrk="0" fontAlgn="base" hangingPunct="0">
              <a:spcBef>
                <a:spcPts val="5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6pPr>
            <a:lvl7pPr marL="2971800" indent="-228600" defTabSz="449263" eaLnBrk="0" fontAlgn="base" hangingPunct="0">
              <a:spcBef>
                <a:spcPts val="5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7pPr>
            <a:lvl8pPr marL="3429000" indent="-228600" defTabSz="449263" eaLnBrk="0" fontAlgn="base" hangingPunct="0">
              <a:spcBef>
                <a:spcPts val="5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8pPr>
            <a:lvl9pPr marL="3886200" indent="-228600" defTabSz="449263" eaLnBrk="0" fontAlgn="base" hangingPunct="0">
              <a:spcBef>
                <a:spcPts val="500"/>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000">
                <a:solidFill>
                  <a:srgbClr val="000000"/>
                </a:solidFill>
                <a:latin typeface="Calibri" panose="020F0502020204030204" pitchFamily="34" charset="0"/>
                <a:ea typeface="Droid Sans Fallback" charset="0"/>
                <a:cs typeface="Droid Sans Fallback" charset="0"/>
              </a:defRPr>
            </a:lvl9pPr>
          </a:lstStyle>
          <a:p>
            <a:pPr algn="ctr"/>
            <a:r>
              <a:rPr lang="en-US" b="1" dirty="0">
                <a:latin typeface="Times New Roman" panose="02020603050405020304" pitchFamily="18" charset="0"/>
                <a:cs typeface="Times New Roman" panose="02020603050405020304" pitchFamily="18" charset="0"/>
              </a:rPr>
              <a:t>Photography Website</a:t>
            </a:r>
            <a:endParaRPr lang="en-IN" dirty="0">
              <a:latin typeface="Times New Roman" panose="02020603050405020304" pitchFamily="18" charset="0"/>
              <a:cs typeface="Times New Roman" panose="02020603050405020304" pitchFamily="18" charset="0"/>
            </a:endParaRPr>
          </a:p>
        </p:txBody>
      </p:sp>
      <p:sp>
        <p:nvSpPr>
          <p:cNvPr id="19" name="Rounded Rectangle 1"/>
          <p:cNvSpPr>
            <a:spLocks noChangeArrowheads="1"/>
          </p:cNvSpPr>
          <p:nvPr/>
        </p:nvSpPr>
        <p:spPr bwMode="auto">
          <a:xfrm>
            <a:off x="1258820" y="311017"/>
            <a:ext cx="2655254" cy="654899"/>
          </a:xfrm>
          <a:prstGeom prst="roundRect">
            <a:avLst>
              <a:gd name="adj" fmla="val 16667"/>
            </a:avLst>
          </a:prstGeom>
          <a:noFill/>
          <a:ln>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ln>
        </p:spPr>
        <p:style>
          <a:lnRef idx="2">
            <a:schemeClr val="accent2"/>
          </a:lnRef>
          <a:fillRef idx="1">
            <a:schemeClr val="lt1"/>
          </a:fillRef>
          <a:effectRef idx="0">
            <a:schemeClr val="accent2"/>
          </a:effectRef>
          <a:fontRef idx="minor">
            <a:schemeClr val="dk1"/>
          </a:fontRef>
        </p:style>
        <p:txBody>
          <a:bodyPr/>
          <a:lstStyle/>
          <a:p>
            <a:pPr>
              <a:buClr>
                <a:srgbClr val="000000"/>
              </a:buClr>
              <a:buSzPct val="100000"/>
            </a:pPr>
            <a:r>
              <a:rPr lang="en-US" altLang="en-US" sz="2400" b="1" dirty="0">
                <a:solidFill>
                  <a:schemeClr val="tx1"/>
                </a:solidFill>
                <a:latin typeface="Times New Roman" panose="02020603050405020304" pitchFamily="18" charset="0"/>
                <a:cs typeface="Times New Roman" panose="02020603050405020304" pitchFamily="18" charset="0"/>
              </a:rPr>
              <a:t>Technology: Java</a:t>
            </a:r>
          </a:p>
        </p:txBody>
      </p:sp>
      <p:pic>
        <p:nvPicPr>
          <p:cNvPr id="8" name="Picture 7"/>
          <p:cNvPicPr/>
          <p:nvPr/>
        </p:nvPicPr>
        <p:blipFill>
          <a:blip r:embed="rId2" cstate="print">
            <a:extLst>
              <a:ext uri="{28A0092B-C50C-407E-A947-70E740481C1C}">
                <a14:useLocalDpi xmlns:a14="http://schemas.microsoft.com/office/drawing/2010/main" val="0"/>
              </a:ext>
            </a:extLst>
          </a:blip>
          <a:stretch>
            <a:fillRect/>
          </a:stretch>
        </p:blipFill>
        <p:spPr>
          <a:xfrm>
            <a:off x="10753733" y="54610"/>
            <a:ext cx="1400175" cy="465455"/>
          </a:xfrm>
          <a:prstGeom prst="rect">
            <a:avLst/>
          </a:prstGeom>
        </p:spPr>
      </p:pic>
    </p:spTree>
    <p:extLst>
      <p:ext uri="{BB962C8B-B14F-4D97-AF65-F5344CB8AC3E}">
        <p14:creationId xmlns:p14="http://schemas.microsoft.com/office/powerpoint/2010/main" val="409600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91BA666-3D94-41B6-BDDB-B52A51EF2747}"/>
              </a:ext>
            </a:extLst>
          </p:cNvPr>
          <p:cNvSpPr>
            <a:spLocks noGrp="1"/>
          </p:cNvSpPr>
          <p:nvPr>
            <p:ph type="title"/>
          </p:nvPr>
        </p:nvSpPr>
        <p:spPr>
          <a:xfrm>
            <a:off x="1514752" y="90230"/>
            <a:ext cx="8911687" cy="541332"/>
          </a:xfrm>
        </p:spPr>
        <p:txBody>
          <a:bodyPr>
            <a:normAutofit/>
          </a:bodyPr>
          <a:lstStyle/>
          <a:p>
            <a:pPr algn="ctr"/>
            <a:r>
              <a:rPr lang="en-US" sz="2400" b="1" dirty="0">
                <a:latin typeface="Times New Roman" panose="02020603050405020304" pitchFamily="18" charset="0"/>
                <a:cs typeface="Times New Roman" panose="02020603050405020304" pitchFamily="18" charset="0"/>
              </a:rPr>
              <a:t>PROPOSED METHOD</a:t>
            </a:r>
          </a:p>
        </p:txBody>
      </p:sp>
      <p:sp>
        <p:nvSpPr>
          <p:cNvPr id="6" name="TextBox 5"/>
          <p:cNvSpPr txBox="1"/>
          <p:nvPr/>
        </p:nvSpPr>
        <p:spPr>
          <a:xfrm>
            <a:off x="3946477" y="6205751"/>
            <a:ext cx="4299045" cy="369332"/>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Block diagram of proposed method</a:t>
            </a:r>
            <a:endParaRPr lang="en-IN" dirty="0">
              <a:latin typeface="Times New Roman" panose="02020603050405020304" pitchFamily="18" charset="0"/>
              <a:cs typeface="Times New Roman" panose="02020603050405020304" pitchFamily="18" charset="0"/>
            </a:endParaRPr>
          </a:p>
        </p:txBody>
      </p:sp>
      <p:pic>
        <p:nvPicPr>
          <p:cNvPr id="7" name="Picture 6"/>
          <p:cNvPicPr/>
          <p:nvPr/>
        </p:nvPicPr>
        <p:blipFill>
          <a:blip r:embed="rId2" cstate="print">
            <a:extLst>
              <a:ext uri="{28A0092B-C50C-407E-A947-70E740481C1C}">
                <a14:useLocalDpi xmlns:a14="http://schemas.microsoft.com/office/drawing/2010/main" val="0"/>
              </a:ext>
            </a:extLst>
          </a:blip>
          <a:stretch>
            <a:fillRect/>
          </a:stretch>
        </p:blipFill>
        <p:spPr>
          <a:xfrm>
            <a:off x="10691243" y="20040"/>
            <a:ext cx="1400175" cy="465455"/>
          </a:xfrm>
          <a:prstGeom prst="rect">
            <a:avLst/>
          </a:prstGeom>
        </p:spPr>
      </p:pic>
      <p:pic>
        <p:nvPicPr>
          <p:cNvPr id="2" name="Picture 1">
            <a:extLst>
              <a:ext uri="{FF2B5EF4-FFF2-40B4-BE49-F238E27FC236}">
                <a16:creationId xmlns:a16="http://schemas.microsoft.com/office/drawing/2014/main" id="{273F5906-70B4-A878-D361-8E4411887FA2}"/>
              </a:ext>
            </a:extLst>
          </p:cNvPr>
          <p:cNvPicPr>
            <a:picLocks noChangeAspect="1"/>
          </p:cNvPicPr>
          <p:nvPr/>
        </p:nvPicPr>
        <p:blipFill>
          <a:blip r:embed="rId3"/>
          <a:stretch>
            <a:fillRect/>
          </a:stretch>
        </p:blipFill>
        <p:spPr>
          <a:xfrm>
            <a:off x="3690620" y="1080770"/>
            <a:ext cx="4810760" cy="4696460"/>
          </a:xfrm>
          <a:prstGeom prst="rect">
            <a:avLst/>
          </a:prstGeom>
        </p:spPr>
      </p:pic>
    </p:spTree>
    <p:extLst>
      <p:ext uri="{BB962C8B-B14F-4D97-AF65-F5344CB8AC3E}">
        <p14:creationId xmlns:p14="http://schemas.microsoft.com/office/powerpoint/2010/main" val="18639279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00854" y="811767"/>
            <a:ext cx="8911687" cy="695061"/>
          </a:xfrm>
        </p:spPr>
        <p:txBody>
          <a:bodyPr>
            <a:normAutofit/>
          </a:bodyPr>
          <a:lstStyle/>
          <a:p>
            <a:pPr algn="ctr"/>
            <a:r>
              <a:rPr lang="en-US" sz="2400" b="1" dirty="0">
                <a:solidFill>
                  <a:srgbClr val="7030A0"/>
                </a:solidFill>
                <a:latin typeface="Times New Roman" panose="02020603050405020304" pitchFamily="18" charset="0"/>
                <a:cs typeface="Times New Roman" panose="02020603050405020304" pitchFamily="18" charset="0"/>
              </a:rPr>
              <a:t>IMPLEMENTATION</a:t>
            </a:r>
            <a:endParaRPr lang="en-IN" sz="2400" b="1" dirty="0">
              <a:solidFill>
                <a:srgbClr val="7030A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417338" y="1873523"/>
            <a:ext cx="7151665" cy="2196201"/>
          </a:xfrm>
        </p:spPr>
        <p:txBody>
          <a:bodyPr>
            <a:normAutofit/>
          </a:bodyPr>
          <a:lstStyle/>
          <a:p>
            <a:pPr algn="just">
              <a:lnSpc>
                <a:spcPct val="150000"/>
              </a:lnSpc>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Install the required packages</a:t>
            </a:r>
          </a:p>
          <a:p>
            <a:pPr algn="just">
              <a:lnSpc>
                <a:spcPct val="150000"/>
              </a:lnSpc>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Defining the problem association.</a:t>
            </a:r>
          </a:p>
          <a:p>
            <a:pPr algn="just">
              <a:lnSpc>
                <a:spcPct val="150000"/>
              </a:lnSpc>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Runs</a:t>
            </a:r>
            <a:r>
              <a:rPr lang="en-US" sz="2000" dirty="0">
                <a:latin typeface="Times New Roman" panose="02020603050405020304" pitchFamily="18" charset="0"/>
                <a:cs typeface="Times New Roman" panose="02020603050405020304" pitchFamily="18" charset="0"/>
              </a:rPr>
              <a:t> admin and user</a:t>
            </a:r>
            <a:r>
              <a:rPr lang="en-US" sz="2000" dirty="0">
                <a:solidFill>
                  <a:schemeClr val="tx1"/>
                </a:solidFill>
                <a:latin typeface="Times New Roman" panose="02020603050405020304" pitchFamily="18" charset="0"/>
                <a:cs typeface="Times New Roman" panose="02020603050405020304" pitchFamily="18" charset="0"/>
              </a:rPr>
              <a:t> modules.</a:t>
            </a:r>
          </a:p>
          <a:p>
            <a:pPr marL="0" indent="0">
              <a:buNone/>
            </a:pPr>
            <a:endParaRPr lang="en-IN" sz="2000"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0791825" y="0"/>
            <a:ext cx="1400175" cy="465455"/>
          </a:xfrm>
          <a:prstGeom prst="rect">
            <a:avLst/>
          </a:prstGeom>
        </p:spPr>
      </p:pic>
    </p:spTree>
    <p:extLst>
      <p:ext uri="{BB962C8B-B14F-4D97-AF65-F5344CB8AC3E}">
        <p14:creationId xmlns:p14="http://schemas.microsoft.com/office/powerpoint/2010/main" val="14883439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8133" y="232727"/>
            <a:ext cx="8911687" cy="462732"/>
          </a:xfrm>
        </p:spPr>
        <p:txBody>
          <a:bodyPr>
            <a:normAutofit fontScale="90000"/>
          </a:bodyPr>
          <a:lstStyle/>
          <a:p>
            <a:pPr algn="ctr"/>
            <a:r>
              <a:rPr lang="en-US" sz="2800" b="1" dirty="0">
                <a:latin typeface="Times New Roman" panose="02020603050405020304" pitchFamily="18" charset="0"/>
                <a:cs typeface="Times New Roman" panose="02020603050405020304" pitchFamily="18" charset="0"/>
              </a:rPr>
              <a:t>ARCHITECTURE</a:t>
            </a:r>
            <a:endParaRPr lang="en-IN" sz="2800" b="1" dirty="0">
              <a:latin typeface="Times New Roman" panose="02020603050405020304" pitchFamily="18" charset="0"/>
              <a:cs typeface="Times New Roman" panose="02020603050405020304" pitchFamily="18" charset="0"/>
            </a:endParaRPr>
          </a:p>
        </p:txBody>
      </p:sp>
      <p:pic>
        <p:nvPicPr>
          <p:cNvPr id="5" name="Picture 4"/>
          <p:cNvPicPr/>
          <p:nvPr/>
        </p:nvPicPr>
        <p:blipFill>
          <a:blip r:embed="rId2" cstate="print">
            <a:extLst>
              <a:ext uri="{28A0092B-C50C-407E-A947-70E740481C1C}">
                <a14:useLocalDpi xmlns:a14="http://schemas.microsoft.com/office/drawing/2010/main" val="0"/>
              </a:ext>
            </a:extLst>
          </a:blip>
          <a:stretch>
            <a:fillRect/>
          </a:stretch>
        </p:blipFill>
        <p:spPr>
          <a:xfrm>
            <a:off x="10791825" y="0"/>
            <a:ext cx="1400175" cy="465455"/>
          </a:xfrm>
          <a:prstGeom prst="rect">
            <a:avLst/>
          </a:prstGeom>
        </p:spPr>
      </p:pic>
      <p:sp>
        <p:nvSpPr>
          <p:cNvPr id="8" name="TextBox 7"/>
          <p:cNvSpPr txBox="1"/>
          <p:nvPr/>
        </p:nvSpPr>
        <p:spPr>
          <a:xfrm>
            <a:off x="3245413" y="5936844"/>
            <a:ext cx="5459852" cy="369332"/>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Architecture diagram of proposed method</a:t>
            </a:r>
            <a:endParaRPr lang="en-IN"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9984124E-4C7E-FA81-EDCC-A5439FC3B594}"/>
              </a:ext>
            </a:extLst>
          </p:cNvPr>
          <p:cNvPicPr>
            <a:picLocks noChangeAspect="1"/>
          </p:cNvPicPr>
          <p:nvPr/>
        </p:nvPicPr>
        <p:blipFill>
          <a:blip r:embed="rId3"/>
          <a:stretch>
            <a:fillRect/>
          </a:stretch>
        </p:blipFill>
        <p:spPr>
          <a:xfrm>
            <a:off x="3714432" y="1666875"/>
            <a:ext cx="4763135" cy="3524250"/>
          </a:xfrm>
          <a:prstGeom prst="rect">
            <a:avLst/>
          </a:prstGeom>
        </p:spPr>
      </p:pic>
    </p:spTree>
    <p:extLst>
      <p:ext uri="{BB962C8B-B14F-4D97-AF65-F5344CB8AC3E}">
        <p14:creationId xmlns:p14="http://schemas.microsoft.com/office/powerpoint/2010/main" val="3005392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CBDDE2-E6D7-45DC-99C8-D99C88EA5A34}"/>
              </a:ext>
            </a:extLst>
          </p:cNvPr>
          <p:cNvSpPr txBox="1"/>
          <p:nvPr/>
        </p:nvSpPr>
        <p:spPr>
          <a:xfrm>
            <a:off x="1561571" y="1698798"/>
            <a:ext cx="9148104" cy="3785652"/>
          </a:xfrm>
          <a:prstGeom prst="rect">
            <a:avLst/>
          </a:prstGeom>
          <a:noFill/>
        </p:spPr>
        <p:txBody>
          <a:bodyPr wrap="square">
            <a:spAutoFit/>
          </a:bodyPr>
          <a:lstStyle/>
          <a:p>
            <a:pPr>
              <a:lnSpc>
                <a:spcPct val="150000"/>
              </a:lnSpc>
            </a:pPr>
            <a:r>
              <a:rPr lang="en-IN" sz="2000" b="1" dirty="0">
                <a:latin typeface="Times New Roman" panose="02020603050405020304" pitchFamily="18" charset="0"/>
                <a:cs typeface="Times New Roman" panose="02020603050405020304" pitchFamily="18" charset="0"/>
              </a:rPr>
              <a:t>SOFTWARE AND HARDWARE REQUIREMENTS:</a:t>
            </a:r>
            <a:endParaRPr lang="en-IN" sz="2000" dirty="0">
              <a:latin typeface="Times New Roman" panose="02020603050405020304" pitchFamily="18" charset="0"/>
              <a:cs typeface="Times New Roman" panose="02020603050405020304" pitchFamily="18" charset="0"/>
            </a:endParaRPr>
          </a:p>
          <a:p>
            <a:pPr>
              <a:lnSpc>
                <a:spcPct val="150000"/>
              </a:lnSpc>
            </a:pPr>
            <a:r>
              <a:rPr lang="en-IN" sz="2000" b="1" dirty="0">
                <a:latin typeface="Times New Roman" panose="02020603050405020304" pitchFamily="18" charset="0"/>
                <a:cs typeface="Times New Roman" panose="02020603050405020304" pitchFamily="18" charset="0"/>
              </a:rPr>
              <a:t> </a:t>
            </a:r>
            <a:endParaRPr lang="en-IN" sz="2000" dirty="0">
              <a:latin typeface="Times New Roman" panose="02020603050405020304" pitchFamily="18" charset="0"/>
              <a:cs typeface="Times New Roman" panose="02020603050405020304" pitchFamily="18" charset="0"/>
            </a:endParaRPr>
          </a:p>
          <a:p>
            <a:pPr>
              <a:lnSpc>
                <a:spcPct val="150000"/>
              </a:lnSpc>
            </a:pPr>
            <a:r>
              <a:rPr lang="en-IN" sz="2000" dirty="0">
                <a:latin typeface="Times New Roman" panose="02020603050405020304" pitchFamily="18" charset="0"/>
                <a:cs typeface="Times New Roman" panose="02020603050405020304" pitchFamily="18" charset="0"/>
              </a:rPr>
              <a:t>Operating system		:  Windows 7 or 7+</a:t>
            </a:r>
          </a:p>
          <a:p>
            <a:pPr>
              <a:lnSpc>
                <a:spcPct val="150000"/>
              </a:lnSpc>
            </a:pPr>
            <a:r>
              <a:rPr lang="en-IN" sz="2000" dirty="0">
                <a:latin typeface="Times New Roman" panose="02020603050405020304" pitchFamily="18" charset="0"/>
                <a:cs typeface="Times New Roman" panose="02020603050405020304" pitchFamily="18" charset="0"/>
              </a:rPr>
              <a:t>Ram			:  8 GB</a:t>
            </a:r>
          </a:p>
          <a:p>
            <a:pPr>
              <a:lnSpc>
                <a:spcPct val="150000"/>
              </a:lnSpc>
            </a:pPr>
            <a:r>
              <a:rPr lang="en-IN" sz="2000" dirty="0">
                <a:latin typeface="Times New Roman" panose="02020603050405020304" pitchFamily="18" charset="0"/>
                <a:cs typeface="Times New Roman" panose="02020603050405020304" pitchFamily="18" charset="0"/>
              </a:rPr>
              <a:t>Hard disc or SSD		:  More than 500 GB</a:t>
            </a:r>
          </a:p>
          <a:p>
            <a:pPr>
              <a:lnSpc>
                <a:spcPct val="150000"/>
              </a:lnSpc>
            </a:pPr>
            <a:r>
              <a:rPr lang="en-IN" sz="2000" dirty="0">
                <a:latin typeface="Times New Roman" panose="02020603050405020304" pitchFamily="18" charset="0"/>
                <a:cs typeface="Times New Roman" panose="02020603050405020304" pitchFamily="18" charset="0"/>
              </a:rPr>
              <a:t>Processor		:  Intel 3rd generation or high with 8 GB Ram</a:t>
            </a:r>
          </a:p>
          <a:p>
            <a:pPr>
              <a:lnSpc>
                <a:spcPct val="150000"/>
              </a:lnSpc>
            </a:pPr>
            <a:r>
              <a:rPr lang="en-IN" sz="2000" dirty="0">
                <a:latin typeface="Times New Roman" panose="02020603050405020304" pitchFamily="18" charset="0"/>
                <a:cs typeface="Times New Roman" panose="02020603050405020304" pitchFamily="18" charset="0"/>
              </a:rPr>
              <a:t>Software’s		:  Java 8 or high version, Eclipse.</a:t>
            </a:r>
          </a:p>
          <a:p>
            <a:pPr marL="0" indent="0" algn="just">
              <a:lnSpc>
                <a:spcPct val="150000"/>
              </a:lnSpc>
              <a:buNone/>
            </a:pPr>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2" name="Rectangle 1"/>
          <p:cNvSpPr/>
          <p:nvPr/>
        </p:nvSpPr>
        <p:spPr>
          <a:xfrm>
            <a:off x="3486581" y="586432"/>
            <a:ext cx="4291560" cy="587148"/>
          </a:xfrm>
          <a:prstGeom prst="rect">
            <a:avLst/>
          </a:prstGeom>
        </p:spPr>
        <p:txBody>
          <a:bodyPr wrap="none">
            <a:spAutoFit/>
          </a:bodyPr>
          <a:lstStyle/>
          <a:p>
            <a:pPr marL="228600" algn="ctr">
              <a:lnSpc>
                <a:spcPct val="150000"/>
              </a:lnSpc>
              <a:spcBef>
                <a:spcPts val="1200"/>
              </a:spcBef>
              <a:spcAft>
                <a:spcPts val="0"/>
              </a:spcAft>
              <a:tabLst>
                <a:tab pos="1733550" algn="l"/>
              </a:tabLst>
            </a:pPr>
            <a:r>
              <a:rPr lang="en-IN" sz="2400" b="1" dirty="0">
                <a:solidFill>
                  <a:srgbClr val="7030A0"/>
                </a:solidFill>
                <a:effectLst/>
                <a:latin typeface="Times New Roman" panose="02020603050405020304" pitchFamily="18" charset="0"/>
                <a:ea typeface="Calibri" panose="020F0502020204030204" pitchFamily="34" charset="0"/>
                <a:cs typeface="Times New Roman" panose="02020603050405020304" pitchFamily="18" charset="0"/>
              </a:rPr>
              <a:t>SYSTEM REQUIREMENTS</a:t>
            </a:r>
            <a:endParaRPr lang="en-IN" dirty="0">
              <a:solidFill>
                <a:srgbClr val="7030A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619536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2D79E-28D8-4B46-85BE-B00A71FEC4A0}"/>
              </a:ext>
            </a:extLst>
          </p:cNvPr>
          <p:cNvSpPr>
            <a:spLocks noGrp="1"/>
          </p:cNvSpPr>
          <p:nvPr>
            <p:ph type="title"/>
          </p:nvPr>
        </p:nvSpPr>
        <p:spPr>
          <a:xfrm>
            <a:off x="1974634" y="321280"/>
            <a:ext cx="8911687" cy="541606"/>
          </a:xfrm>
        </p:spPr>
        <p:txBody>
          <a:bodyPr>
            <a:normAutofit/>
          </a:bodyPr>
          <a:lstStyle/>
          <a:p>
            <a:pPr algn="ctr"/>
            <a:r>
              <a:rPr lang="en-US" sz="2400" b="1" dirty="0">
                <a:solidFill>
                  <a:srgbClr val="7030A0"/>
                </a:solidFill>
                <a:latin typeface="Times New Roman" panose="02020603050405020304" pitchFamily="18" charset="0"/>
                <a:cs typeface="Times New Roman" panose="02020603050405020304" pitchFamily="18" charset="0"/>
              </a:rPr>
              <a:t>MODULES</a:t>
            </a:r>
            <a:endParaRPr lang="en-IN" sz="2400" b="1" dirty="0">
              <a:solidFill>
                <a:srgbClr val="7030A0"/>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4E8E9046-BA90-48BE-8AE4-AFEEFBC9252F}"/>
              </a:ext>
            </a:extLst>
          </p:cNvPr>
          <p:cNvSpPr>
            <a:spLocks noGrp="1"/>
          </p:cNvSpPr>
          <p:nvPr>
            <p:ph idx="1"/>
          </p:nvPr>
        </p:nvSpPr>
        <p:spPr>
          <a:xfrm>
            <a:off x="1229769" y="1287889"/>
            <a:ext cx="10401416" cy="4829576"/>
          </a:xfrm>
        </p:spPr>
        <p:txBody>
          <a:bodyPr>
            <a:noAutofit/>
          </a:bodyPr>
          <a:lstStyle/>
          <a:p>
            <a:pPr marL="0" indent="0">
              <a:lnSpc>
                <a:spcPct val="150000"/>
              </a:lnSpc>
              <a:buNone/>
            </a:pPr>
            <a:r>
              <a:rPr lang="en-IN" sz="2000" dirty="0">
                <a:latin typeface="Times New Roman" panose="02020603050405020304" pitchFamily="18" charset="0"/>
                <a:cs typeface="Times New Roman" panose="02020603050405020304" pitchFamily="18" charset="0"/>
              </a:rPr>
              <a:t>This project contains four modules as mentioned in below are:</a:t>
            </a:r>
          </a:p>
          <a:p>
            <a:pPr marL="457200" lvl="0" indent="-457200">
              <a:lnSpc>
                <a:spcPct val="150000"/>
              </a:lnSpc>
              <a:buFont typeface="+mj-lt"/>
              <a:buAutoNum type="arabicPeriod"/>
            </a:pPr>
            <a:r>
              <a:rPr lang="en-IN" sz="2000" b="1" dirty="0">
                <a:latin typeface="Times New Roman" panose="02020603050405020304" pitchFamily="18" charset="0"/>
                <a:cs typeface="Times New Roman" panose="02020603050405020304" pitchFamily="18" charset="0"/>
              </a:rPr>
              <a:t>Admin:  </a:t>
            </a:r>
            <a:endParaRPr lang="en-IN" sz="2000" dirty="0">
              <a:latin typeface="Times New Roman" panose="02020603050405020304" pitchFamily="18" charset="0"/>
              <a:cs typeface="Times New Roman" panose="02020603050405020304" pitchFamily="18" charset="0"/>
            </a:endParaRPr>
          </a:p>
          <a:p>
            <a:pPr marL="228600">
              <a:lnSpc>
                <a:spcPct val="150000"/>
              </a:lnSpc>
              <a:spcAft>
                <a:spcPts val="800"/>
              </a:spcAft>
            </a:pPr>
            <a:r>
              <a:rPr lang="en-IN" sz="2000" dirty="0">
                <a:latin typeface="Times New Roman" panose="02020603050405020304" pitchFamily="18" charset="0"/>
                <a:cs typeface="Times New Roman" panose="02020603050405020304" pitchFamily="18" charset="0"/>
              </a:rPr>
              <a:t>	</a:t>
            </a:r>
            <a:r>
              <a:rPr lang="en-IN"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Admin must login with valid default credentials, Admin will add the photographers with their personals details later on admin view all the photographers, all registered users and all bookings by user.</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lvl="0" indent="-457200">
              <a:lnSpc>
                <a:spcPct val="150000"/>
              </a:lnSpc>
              <a:buFont typeface="+mj-lt"/>
              <a:buAutoNum type="arabicPeriod" startAt="2"/>
            </a:pPr>
            <a:r>
              <a:rPr lang="en-IN" sz="2000" b="1" dirty="0">
                <a:latin typeface="Times New Roman" panose="02020603050405020304" pitchFamily="18" charset="0"/>
                <a:cs typeface="Times New Roman" panose="02020603050405020304" pitchFamily="18" charset="0"/>
              </a:rPr>
              <a:t>User:</a:t>
            </a:r>
            <a:endParaRPr lang="en-IN" sz="2000" dirty="0">
              <a:latin typeface="Times New Roman" panose="02020603050405020304" pitchFamily="18" charset="0"/>
              <a:cs typeface="Times New Roman" panose="02020603050405020304" pitchFamily="18" charset="0"/>
            </a:endParaRPr>
          </a:p>
          <a:p>
            <a:pPr marL="0" indent="0">
              <a:lnSpc>
                <a:spcPct val="150000"/>
              </a:lnSpc>
              <a:buNone/>
            </a:pPr>
            <a:r>
              <a:rPr lang="en-IN" sz="2000" dirty="0">
                <a:latin typeface="Times New Roman" panose="02020603050405020304" pitchFamily="18" charset="0"/>
                <a:cs typeface="Times New Roman" panose="02020603050405020304" pitchFamily="18" charset="0"/>
              </a:rPr>
              <a:t>	</a:t>
            </a:r>
            <a:r>
              <a:rPr lang="en-IN"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User can register with their own details and login with required details and user can view all photographers were admin added photographers. User can book photographer with their choice and he can check their status whether photographer accepted or not.</a:t>
            </a:r>
          </a:p>
        </p:txBody>
      </p:sp>
    </p:spTree>
    <p:extLst>
      <p:ext uri="{BB962C8B-B14F-4D97-AF65-F5344CB8AC3E}">
        <p14:creationId xmlns:p14="http://schemas.microsoft.com/office/powerpoint/2010/main" val="18250577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D6D51-AAA0-ED82-99F0-9FB9BF41C77A}"/>
              </a:ext>
            </a:extLst>
          </p:cNvPr>
          <p:cNvSpPr>
            <a:spLocks noGrp="1"/>
          </p:cNvSpPr>
          <p:nvPr>
            <p:ph type="title"/>
          </p:nvPr>
        </p:nvSpPr>
        <p:spPr>
          <a:xfrm>
            <a:off x="1953491" y="624110"/>
            <a:ext cx="9551121" cy="581235"/>
          </a:xfrm>
        </p:spPr>
        <p:txBody>
          <a:bodyPr>
            <a:normAutofit/>
          </a:bodyPr>
          <a:lstStyle/>
          <a:p>
            <a:r>
              <a:rPr lang="en-US" sz="2000" b="1" dirty="0">
                <a:solidFill>
                  <a:srgbClr val="7030A0"/>
                </a:solidFill>
                <a:latin typeface="Times New Roman" panose="02020603050405020304" pitchFamily="18" charset="0"/>
                <a:cs typeface="Times New Roman" panose="02020603050405020304" pitchFamily="18" charset="0"/>
              </a:rPr>
              <a:t>                                                            MODULES</a:t>
            </a:r>
            <a:endParaRPr lang="en-IN" sz="2000" dirty="0"/>
          </a:p>
        </p:txBody>
      </p:sp>
      <p:sp>
        <p:nvSpPr>
          <p:cNvPr id="3" name="Content Placeholder 2">
            <a:extLst>
              <a:ext uri="{FF2B5EF4-FFF2-40B4-BE49-F238E27FC236}">
                <a16:creationId xmlns:a16="http://schemas.microsoft.com/office/drawing/2014/main" id="{9AB2F881-4381-2FD6-C5FC-6EAD48E161DD}"/>
              </a:ext>
            </a:extLst>
          </p:cNvPr>
          <p:cNvSpPr>
            <a:spLocks noGrp="1"/>
          </p:cNvSpPr>
          <p:nvPr>
            <p:ph idx="1"/>
          </p:nvPr>
        </p:nvSpPr>
        <p:spPr/>
        <p:txBody>
          <a:bodyPr/>
          <a:lstStyle/>
          <a:p>
            <a:pPr marL="0" indent="0" algn="just">
              <a:lnSpc>
                <a:spcPct val="150000"/>
              </a:lnSpc>
              <a:buNone/>
            </a:pPr>
            <a:r>
              <a:rPr lang="en-IN" b="1" dirty="0">
                <a:solidFill>
                  <a:srgbClr val="FF0000"/>
                </a:solidFill>
                <a:latin typeface="Times New Roman" panose="02020603050405020304" pitchFamily="18" charset="0"/>
                <a:ea typeface="Calibri" panose="020F0502020204030204" pitchFamily="34" charset="0"/>
                <a:cs typeface="Times New Roman" panose="02020603050405020304" pitchFamily="18" charset="0"/>
              </a:rPr>
              <a:t>3. Photographer</a:t>
            </a:r>
            <a:r>
              <a:rPr lang="en-IN" sz="1800" b="1" dirty="0">
                <a:solidFill>
                  <a:srgbClr val="FF0000"/>
                </a:solidFill>
                <a:latin typeface="Times New Roman" panose="02020603050405020304" pitchFamily="18" charset="0"/>
                <a:cs typeface="Times New Roman" panose="02020603050405020304" pitchFamily="18" charset="0"/>
              </a:rPr>
              <a:t>:</a:t>
            </a:r>
            <a:endParaRPr lang="en-IN" sz="1800" dirty="0">
              <a:solidFill>
                <a:srgbClr val="FF0000"/>
              </a:solidFill>
              <a:latin typeface="Times New Roman" panose="02020603050405020304" pitchFamily="18" charset="0"/>
              <a:cs typeface="Times New Roman" panose="02020603050405020304" pitchFamily="18" charset="0"/>
            </a:endParaRPr>
          </a:p>
          <a:p>
            <a:pPr marL="0" lvl="0" indent="0" algn="just">
              <a:lnSpc>
                <a:spcPct val="150000"/>
              </a:lnSpc>
              <a:buNone/>
            </a:pPr>
            <a:r>
              <a:rPr lang="en-IN" sz="18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Photographer can login with their details which are added by admin. Photographer can view all requests which are sent by particular user and can accept that request.</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183793826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23934" y="173734"/>
            <a:ext cx="8911687" cy="727018"/>
          </a:xfrm>
        </p:spPr>
        <p:txBody>
          <a:bodyPr>
            <a:normAutofit/>
          </a:bodyPr>
          <a:lstStyle/>
          <a:p>
            <a:pPr algn="ctr"/>
            <a:r>
              <a:rPr lang="en-US" sz="2700" b="1" dirty="0">
                <a:solidFill>
                  <a:srgbClr val="7030A0"/>
                </a:solidFill>
                <a:latin typeface="Times New Roman" panose="02020603050405020304" pitchFamily="18" charset="0"/>
                <a:cs typeface="Times New Roman" panose="02020603050405020304" pitchFamily="18" charset="0"/>
              </a:rPr>
              <a:t>UML DIAGRAMS</a:t>
            </a:r>
            <a:endParaRPr lang="en-US" dirty="0">
              <a:solidFill>
                <a:srgbClr val="7030A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126229" y="723331"/>
            <a:ext cx="10508776" cy="6134669"/>
          </a:xfrm>
        </p:spPr>
        <p:txBody>
          <a:bodyPr>
            <a:noAutofit/>
          </a:bodyPr>
          <a:lstStyle/>
          <a:p>
            <a:pPr algn="just">
              <a:lnSpc>
                <a:spcPct val="150000"/>
              </a:lnSpc>
              <a:buFont typeface="Wingdings" panose="05000000000000000000" pitchFamily="2" charset="2"/>
              <a:buChar char="ü"/>
            </a:pPr>
            <a:r>
              <a:rPr lang="en-IN" sz="2000" dirty="0" err="1">
                <a:solidFill>
                  <a:schemeClr val="tx1"/>
                </a:solidFill>
                <a:latin typeface="Times New Roman" panose="02020603050405020304" pitchFamily="18" charset="0"/>
                <a:cs typeface="Times New Roman" panose="02020603050405020304" pitchFamily="18" charset="0"/>
              </a:rPr>
              <a:t>Uml</a:t>
            </a:r>
            <a:r>
              <a:rPr lang="en-IN" sz="2000" dirty="0">
                <a:solidFill>
                  <a:schemeClr val="tx1"/>
                </a:solidFill>
                <a:latin typeface="Times New Roman" panose="02020603050405020304" pitchFamily="18" charset="0"/>
                <a:cs typeface="Times New Roman" panose="02020603050405020304" pitchFamily="18" charset="0"/>
              </a:rPr>
              <a:t> stands for unified </a:t>
            </a:r>
            <a:r>
              <a:rPr lang="en-IN" sz="2000" dirty="0" err="1">
                <a:solidFill>
                  <a:schemeClr val="tx1"/>
                </a:solidFill>
                <a:latin typeface="Times New Roman" panose="02020603050405020304" pitchFamily="18" charset="0"/>
                <a:cs typeface="Times New Roman" panose="02020603050405020304" pitchFamily="18" charset="0"/>
              </a:rPr>
              <a:t>modeling</a:t>
            </a:r>
            <a:r>
              <a:rPr lang="en-IN" sz="2000" dirty="0">
                <a:solidFill>
                  <a:schemeClr val="tx1"/>
                </a:solidFill>
                <a:latin typeface="Times New Roman" panose="02020603050405020304" pitchFamily="18" charset="0"/>
                <a:cs typeface="Times New Roman" panose="02020603050405020304" pitchFamily="18" charset="0"/>
              </a:rPr>
              <a:t> language. </a:t>
            </a:r>
            <a:r>
              <a:rPr lang="en-IN" sz="2000" dirty="0" err="1">
                <a:solidFill>
                  <a:schemeClr val="tx1"/>
                </a:solidFill>
                <a:latin typeface="Times New Roman" panose="02020603050405020304" pitchFamily="18" charset="0"/>
                <a:cs typeface="Times New Roman" panose="02020603050405020304" pitchFamily="18" charset="0"/>
              </a:rPr>
              <a:t>Uml</a:t>
            </a:r>
            <a:r>
              <a:rPr lang="en-IN" sz="2000" dirty="0">
                <a:solidFill>
                  <a:schemeClr val="tx1"/>
                </a:solidFill>
                <a:latin typeface="Times New Roman" panose="02020603050405020304" pitchFamily="18" charset="0"/>
                <a:cs typeface="Times New Roman" panose="02020603050405020304" pitchFamily="18" charset="0"/>
              </a:rPr>
              <a:t> is a standardized general-purpose </a:t>
            </a:r>
            <a:r>
              <a:rPr lang="en-IN" sz="2000" dirty="0" err="1">
                <a:solidFill>
                  <a:schemeClr val="tx1"/>
                </a:solidFill>
                <a:latin typeface="Times New Roman" panose="02020603050405020304" pitchFamily="18" charset="0"/>
                <a:cs typeface="Times New Roman" panose="02020603050405020304" pitchFamily="18" charset="0"/>
              </a:rPr>
              <a:t>modeling</a:t>
            </a:r>
            <a:r>
              <a:rPr lang="en-IN" sz="2000" dirty="0">
                <a:solidFill>
                  <a:schemeClr val="tx1"/>
                </a:solidFill>
                <a:latin typeface="Times New Roman" panose="02020603050405020304" pitchFamily="18" charset="0"/>
                <a:cs typeface="Times New Roman" panose="02020603050405020304" pitchFamily="18" charset="0"/>
              </a:rPr>
              <a:t> language in the field of object-oriented software engineering. The standard is managed, and was created by, the object management group. </a:t>
            </a:r>
            <a:endParaRPr lang="en-US" sz="2000" dirty="0">
              <a:solidFill>
                <a:schemeClr val="tx1"/>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ü"/>
            </a:pPr>
            <a:r>
              <a:rPr lang="en-IN" sz="2000" dirty="0">
                <a:solidFill>
                  <a:schemeClr val="tx1"/>
                </a:solidFill>
                <a:latin typeface="Times New Roman" panose="02020603050405020304" pitchFamily="18" charset="0"/>
                <a:cs typeface="Times New Roman" panose="02020603050405020304" pitchFamily="18" charset="0"/>
              </a:rPr>
              <a:t>The goal is for </a:t>
            </a:r>
            <a:r>
              <a:rPr lang="en-IN" sz="2000" dirty="0" err="1">
                <a:solidFill>
                  <a:schemeClr val="tx1"/>
                </a:solidFill>
                <a:latin typeface="Times New Roman" panose="02020603050405020304" pitchFamily="18" charset="0"/>
                <a:cs typeface="Times New Roman" panose="02020603050405020304" pitchFamily="18" charset="0"/>
              </a:rPr>
              <a:t>uml</a:t>
            </a:r>
            <a:r>
              <a:rPr lang="en-IN" sz="2000" dirty="0">
                <a:solidFill>
                  <a:schemeClr val="tx1"/>
                </a:solidFill>
                <a:latin typeface="Times New Roman" panose="02020603050405020304" pitchFamily="18" charset="0"/>
                <a:cs typeface="Times New Roman" panose="02020603050405020304" pitchFamily="18" charset="0"/>
              </a:rPr>
              <a:t> to become a common language for creating models of object oriented computer software. In its current form </a:t>
            </a:r>
            <a:r>
              <a:rPr lang="en-IN" sz="2000" dirty="0" err="1">
                <a:solidFill>
                  <a:schemeClr val="tx1"/>
                </a:solidFill>
                <a:latin typeface="Times New Roman" panose="02020603050405020304" pitchFamily="18" charset="0"/>
                <a:cs typeface="Times New Roman" panose="02020603050405020304" pitchFamily="18" charset="0"/>
              </a:rPr>
              <a:t>uml</a:t>
            </a:r>
            <a:r>
              <a:rPr lang="en-IN" sz="2000" dirty="0">
                <a:solidFill>
                  <a:schemeClr val="tx1"/>
                </a:solidFill>
                <a:latin typeface="Times New Roman" panose="02020603050405020304" pitchFamily="18" charset="0"/>
                <a:cs typeface="Times New Roman" panose="02020603050405020304" pitchFamily="18" charset="0"/>
              </a:rPr>
              <a:t> is comprised of two major components: a meta-model and a notation. In the future, some form of method or process may also be added to; or associated with, </a:t>
            </a:r>
            <a:r>
              <a:rPr lang="en-IN" sz="2000" dirty="0" err="1">
                <a:solidFill>
                  <a:schemeClr val="tx1"/>
                </a:solidFill>
                <a:latin typeface="Times New Roman" panose="02020603050405020304" pitchFamily="18" charset="0"/>
                <a:cs typeface="Times New Roman" panose="02020603050405020304" pitchFamily="18" charset="0"/>
              </a:rPr>
              <a:t>uml</a:t>
            </a:r>
            <a:r>
              <a:rPr lang="en-IN" sz="2000" dirty="0">
                <a:solidFill>
                  <a:schemeClr val="tx1"/>
                </a:solidFill>
                <a:latin typeface="Times New Roman" panose="02020603050405020304" pitchFamily="18" charset="0"/>
                <a:cs typeface="Times New Roman" panose="02020603050405020304" pitchFamily="18" charset="0"/>
              </a:rPr>
              <a:t>.</a:t>
            </a:r>
            <a:endParaRPr lang="en-US" sz="2000" dirty="0">
              <a:solidFill>
                <a:schemeClr val="tx1"/>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ü"/>
            </a:pPr>
            <a:r>
              <a:rPr lang="en-IN" sz="2000" dirty="0">
                <a:solidFill>
                  <a:schemeClr val="tx1"/>
                </a:solidFill>
                <a:latin typeface="Times New Roman" panose="02020603050405020304" pitchFamily="18" charset="0"/>
                <a:cs typeface="Times New Roman" panose="02020603050405020304" pitchFamily="18" charset="0"/>
              </a:rPr>
              <a:t>The unified </a:t>
            </a:r>
            <a:r>
              <a:rPr lang="en-IN" sz="2000" dirty="0" err="1">
                <a:solidFill>
                  <a:schemeClr val="tx1"/>
                </a:solidFill>
                <a:latin typeface="Times New Roman" panose="02020603050405020304" pitchFamily="18" charset="0"/>
                <a:cs typeface="Times New Roman" panose="02020603050405020304" pitchFamily="18" charset="0"/>
              </a:rPr>
              <a:t>modeling</a:t>
            </a:r>
            <a:r>
              <a:rPr lang="en-IN" sz="2000" dirty="0">
                <a:solidFill>
                  <a:schemeClr val="tx1"/>
                </a:solidFill>
                <a:latin typeface="Times New Roman" panose="02020603050405020304" pitchFamily="18" charset="0"/>
                <a:cs typeface="Times New Roman" panose="02020603050405020304" pitchFamily="18" charset="0"/>
              </a:rPr>
              <a:t> language is a standard language for specifying, visualization, constructing and documenting the </a:t>
            </a:r>
            <a:r>
              <a:rPr lang="en-IN" sz="2000" dirty="0" err="1">
                <a:solidFill>
                  <a:schemeClr val="tx1"/>
                </a:solidFill>
                <a:latin typeface="Times New Roman" panose="02020603050405020304" pitchFamily="18" charset="0"/>
                <a:cs typeface="Times New Roman" panose="02020603050405020304" pitchFamily="18" charset="0"/>
              </a:rPr>
              <a:t>artifacts</a:t>
            </a:r>
            <a:r>
              <a:rPr lang="en-IN" sz="2000" dirty="0">
                <a:solidFill>
                  <a:schemeClr val="tx1"/>
                </a:solidFill>
                <a:latin typeface="Times New Roman" panose="02020603050405020304" pitchFamily="18" charset="0"/>
                <a:cs typeface="Times New Roman" panose="02020603050405020304" pitchFamily="18" charset="0"/>
              </a:rPr>
              <a:t> of software system, as well as for business </a:t>
            </a:r>
            <a:r>
              <a:rPr lang="en-IN" sz="2000" dirty="0" err="1">
                <a:solidFill>
                  <a:schemeClr val="tx1"/>
                </a:solidFill>
                <a:latin typeface="Times New Roman" panose="02020603050405020304" pitchFamily="18" charset="0"/>
                <a:cs typeface="Times New Roman" panose="02020603050405020304" pitchFamily="18" charset="0"/>
              </a:rPr>
              <a:t>modeling</a:t>
            </a:r>
            <a:r>
              <a:rPr lang="en-IN" sz="2000" dirty="0">
                <a:solidFill>
                  <a:schemeClr val="tx1"/>
                </a:solidFill>
                <a:latin typeface="Times New Roman" panose="02020603050405020304" pitchFamily="18" charset="0"/>
                <a:cs typeface="Times New Roman" panose="02020603050405020304" pitchFamily="18" charset="0"/>
              </a:rPr>
              <a:t> and other non-software systems. </a:t>
            </a:r>
            <a:endParaRPr lang="en-US" sz="2000" dirty="0">
              <a:solidFill>
                <a:schemeClr val="tx1"/>
              </a:solidFill>
              <a:latin typeface="Times New Roman" panose="02020603050405020304" pitchFamily="18" charset="0"/>
              <a:cs typeface="Times New Roman" panose="02020603050405020304" pitchFamily="18" charset="0"/>
            </a:endParaRPr>
          </a:p>
          <a:p>
            <a:pPr algn="just">
              <a:lnSpc>
                <a:spcPct val="150000"/>
              </a:lnSpc>
              <a:buFont typeface="Wingdings" panose="05000000000000000000" pitchFamily="2" charset="2"/>
              <a:buChar char="ü"/>
            </a:pPr>
            <a:r>
              <a:rPr lang="en-IN" sz="2000" dirty="0">
                <a:solidFill>
                  <a:schemeClr val="tx1"/>
                </a:solidFill>
                <a:latin typeface="Times New Roman" panose="02020603050405020304" pitchFamily="18" charset="0"/>
                <a:cs typeface="Times New Roman" panose="02020603050405020304" pitchFamily="18" charset="0"/>
              </a:rPr>
              <a:t>The </a:t>
            </a:r>
            <a:r>
              <a:rPr lang="en-IN" sz="2000" dirty="0" err="1">
                <a:solidFill>
                  <a:schemeClr val="tx1"/>
                </a:solidFill>
                <a:latin typeface="Times New Roman" panose="02020603050405020304" pitchFamily="18" charset="0"/>
                <a:cs typeface="Times New Roman" panose="02020603050405020304" pitchFamily="18" charset="0"/>
              </a:rPr>
              <a:t>uml</a:t>
            </a:r>
            <a:r>
              <a:rPr lang="en-IN" sz="2000" dirty="0">
                <a:solidFill>
                  <a:schemeClr val="tx1"/>
                </a:solidFill>
                <a:latin typeface="Times New Roman" panose="02020603050405020304" pitchFamily="18" charset="0"/>
                <a:cs typeface="Times New Roman" panose="02020603050405020304" pitchFamily="18" charset="0"/>
              </a:rPr>
              <a:t> represents a collection of best engineering practices that have proven successful in the </a:t>
            </a:r>
            <a:r>
              <a:rPr lang="en-IN" sz="2000" dirty="0" err="1">
                <a:solidFill>
                  <a:schemeClr val="tx1"/>
                </a:solidFill>
                <a:latin typeface="Times New Roman" panose="02020603050405020304" pitchFamily="18" charset="0"/>
                <a:cs typeface="Times New Roman" panose="02020603050405020304" pitchFamily="18" charset="0"/>
              </a:rPr>
              <a:t>modeling</a:t>
            </a:r>
            <a:r>
              <a:rPr lang="en-IN" sz="2000" dirty="0">
                <a:solidFill>
                  <a:schemeClr val="tx1"/>
                </a:solidFill>
                <a:latin typeface="Times New Roman" panose="02020603050405020304" pitchFamily="18" charset="0"/>
                <a:cs typeface="Times New Roman" panose="02020603050405020304" pitchFamily="18" charset="0"/>
              </a:rPr>
              <a:t> of large and complex systems.</a:t>
            </a:r>
            <a:endParaRPr lang="en-US"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555928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120462" y="141801"/>
            <a:ext cx="10367493" cy="6500306"/>
          </a:xfrm>
          <a:prstGeom prst="rect">
            <a:avLst/>
          </a:prstGeom>
        </p:spPr>
        <p:txBody>
          <a:bodyPr wrap="square">
            <a:spAutoFit/>
          </a:bodyPr>
          <a:lstStyle/>
          <a:p>
            <a:pPr algn="just">
              <a:lnSpc>
                <a:spcPct val="150000"/>
              </a:lnSpc>
              <a:buFont typeface="Wingdings" panose="05000000000000000000" pitchFamily="2" charset="2"/>
              <a:buChar char="ü"/>
            </a:pPr>
            <a:r>
              <a:rPr lang="en-IN" sz="2000" dirty="0">
                <a:solidFill>
                  <a:schemeClr val="tx1"/>
                </a:solidFill>
                <a:latin typeface="Times New Roman" panose="02020603050405020304" pitchFamily="18" charset="0"/>
                <a:cs typeface="Times New Roman" panose="02020603050405020304" pitchFamily="18" charset="0"/>
              </a:rPr>
              <a:t>The </a:t>
            </a:r>
            <a:r>
              <a:rPr lang="en-IN" sz="2000" dirty="0" err="1">
                <a:solidFill>
                  <a:schemeClr val="tx1"/>
                </a:solidFill>
                <a:latin typeface="Times New Roman" panose="02020603050405020304" pitchFamily="18" charset="0"/>
                <a:cs typeface="Times New Roman" panose="02020603050405020304" pitchFamily="18" charset="0"/>
              </a:rPr>
              <a:t>uml</a:t>
            </a:r>
            <a:r>
              <a:rPr lang="en-IN" sz="2000" dirty="0">
                <a:solidFill>
                  <a:schemeClr val="tx1"/>
                </a:solidFill>
                <a:latin typeface="Times New Roman" panose="02020603050405020304" pitchFamily="18" charset="0"/>
                <a:cs typeface="Times New Roman" panose="02020603050405020304" pitchFamily="18" charset="0"/>
              </a:rPr>
              <a:t> is a very important part of developing objects oriented software and the software development process. The </a:t>
            </a:r>
            <a:r>
              <a:rPr lang="en-IN" sz="2000" dirty="0" err="1">
                <a:solidFill>
                  <a:schemeClr val="tx1"/>
                </a:solidFill>
                <a:latin typeface="Times New Roman" panose="02020603050405020304" pitchFamily="18" charset="0"/>
                <a:cs typeface="Times New Roman" panose="02020603050405020304" pitchFamily="18" charset="0"/>
              </a:rPr>
              <a:t>uml</a:t>
            </a:r>
            <a:r>
              <a:rPr lang="en-IN" sz="2000" dirty="0">
                <a:solidFill>
                  <a:schemeClr val="tx1"/>
                </a:solidFill>
                <a:latin typeface="Times New Roman" panose="02020603050405020304" pitchFamily="18" charset="0"/>
                <a:cs typeface="Times New Roman" panose="02020603050405020304" pitchFamily="18" charset="0"/>
              </a:rPr>
              <a:t> uses mostly graphical notations to express the design of software projects.</a:t>
            </a:r>
            <a:endParaRPr lang="en-US" sz="2000" dirty="0">
              <a:solidFill>
                <a:schemeClr val="tx1"/>
              </a:solidFill>
              <a:latin typeface="Times New Roman" panose="02020603050405020304" pitchFamily="18" charset="0"/>
              <a:cs typeface="Times New Roman" panose="02020603050405020304" pitchFamily="18" charset="0"/>
            </a:endParaRPr>
          </a:p>
          <a:p>
            <a:pPr>
              <a:lnSpc>
                <a:spcPct val="150000"/>
              </a:lnSpc>
            </a:pPr>
            <a:r>
              <a:rPr lang="en-IN" sz="2000" b="1" dirty="0">
                <a:solidFill>
                  <a:srgbClr val="7030A0"/>
                </a:solidFill>
                <a:latin typeface="Times New Roman" panose="02020603050405020304" pitchFamily="18" charset="0"/>
                <a:cs typeface="Times New Roman" panose="02020603050405020304" pitchFamily="18" charset="0"/>
              </a:rPr>
              <a:t>GOALS:</a:t>
            </a:r>
            <a:endParaRPr lang="en-IN" sz="2000" dirty="0">
              <a:solidFill>
                <a:srgbClr val="7030A0"/>
              </a:solidFill>
              <a:latin typeface="Times New Roman" panose="02020603050405020304" pitchFamily="18" charset="0"/>
              <a:cs typeface="Times New Roman" panose="02020603050405020304" pitchFamily="18" charset="0"/>
            </a:endParaRPr>
          </a:p>
          <a:p>
            <a:pPr>
              <a:lnSpc>
                <a:spcPct val="150000"/>
              </a:lnSpc>
            </a:pPr>
            <a:r>
              <a:rPr lang="en-IN" sz="2000" dirty="0">
                <a:latin typeface="Times New Roman" panose="02020603050405020304" pitchFamily="18" charset="0"/>
                <a:cs typeface="Times New Roman" panose="02020603050405020304" pitchFamily="18" charset="0"/>
              </a:rPr>
              <a:t>The Primary goals in the design of the UML are as follows:</a:t>
            </a:r>
          </a:p>
          <a:p>
            <a:pPr marL="342900" lvl="0" indent="-342900">
              <a:lnSpc>
                <a:spcPct val="150000"/>
              </a:lnSpc>
              <a:buFont typeface="Wingdings" panose="05000000000000000000" pitchFamily="2" charset="2"/>
              <a:buChar char="ü"/>
            </a:pPr>
            <a:r>
              <a:rPr lang="en-IN" sz="2000" dirty="0">
                <a:latin typeface="Times New Roman" panose="02020603050405020304" pitchFamily="18" charset="0"/>
                <a:cs typeface="Times New Roman" panose="02020603050405020304" pitchFamily="18" charset="0"/>
              </a:rPr>
              <a:t>Provide users a ready-to-use, expressive visual </a:t>
            </a:r>
            <a:r>
              <a:rPr lang="en-IN" sz="2000" dirty="0" err="1">
                <a:latin typeface="Times New Roman" panose="02020603050405020304" pitchFamily="18" charset="0"/>
                <a:cs typeface="Times New Roman" panose="02020603050405020304" pitchFamily="18" charset="0"/>
              </a:rPr>
              <a:t>modeling</a:t>
            </a:r>
            <a:r>
              <a:rPr lang="en-IN" sz="2000" dirty="0">
                <a:latin typeface="Times New Roman" panose="02020603050405020304" pitchFamily="18" charset="0"/>
                <a:cs typeface="Times New Roman" panose="02020603050405020304" pitchFamily="18" charset="0"/>
              </a:rPr>
              <a:t> Language so that they can develop and exchange meaningful models.</a:t>
            </a:r>
          </a:p>
          <a:p>
            <a:pPr marL="342900" lvl="0" indent="-342900">
              <a:lnSpc>
                <a:spcPct val="150000"/>
              </a:lnSpc>
              <a:buFont typeface="Wingdings" panose="05000000000000000000" pitchFamily="2" charset="2"/>
              <a:buChar char="ü"/>
            </a:pPr>
            <a:r>
              <a:rPr lang="en-IN" sz="2000" dirty="0">
                <a:latin typeface="Times New Roman" panose="02020603050405020304" pitchFamily="18" charset="0"/>
                <a:cs typeface="Times New Roman" panose="02020603050405020304" pitchFamily="18" charset="0"/>
              </a:rPr>
              <a:t>Provide extendibility and specialization mechanisms to extend the core concepts.</a:t>
            </a:r>
          </a:p>
          <a:p>
            <a:pPr marL="342900" lvl="0" indent="-342900">
              <a:lnSpc>
                <a:spcPct val="150000"/>
              </a:lnSpc>
              <a:buFont typeface="Wingdings" panose="05000000000000000000" pitchFamily="2" charset="2"/>
              <a:buChar char="ü"/>
            </a:pPr>
            <a:r>
              <a:rPr lang="en-IN" sz="2000" dirty="0">
                <a:latin typeface="Times New Roman" panose="02020603050405020304" pitchFamily="18" charset="0"/>
                <a:cs typeface="Times New Roman" panose="02020603050405020304" pitchFamily="18" charset="0"/>
              </a:rPr>
              <a:t>Be independent of particular programming languages and development process.</a:t>
            </a:r>
          </a:p>
          <a:p>
            <a:pPr marL="342900" lvl="0" indent="-342900">
              <a:lnSpc>
                <a:spcPct val="150000"/>
              </a:lnSpc>
              <a:buFont typeface="Wingdings" panose="05000000000000000000" pitchFamily="2" charset="2"/>
              <a:buChar char="ü"/>
            </a:pPr>
            <a:r>
              <a:rPr lang="en-IN" sz="2000" dirty="0">
                <a:latin typeface="Times New Roman" panose="02020603050405020304" pitchFamily="18" charset="0"/>
                <a:cs typeface="Times New Roman" panose="02020603050405020304" pitchFamily="18" charset="0"/>
              </a:rPr>
              <a:t>Provide a formal basis for understanding the </a:t>
            </a:r>
            <a:r>
              <a:rPr lang="en-IN" sz="2000" dirty="0" err="1">
                <a:latin typeface="Times New Roman" panose="02020603050405020304" pitchFamily="18" charset="0"/>
                <a:cs typeface="Times New Roman" panose="02020603050405020304" pitchFamily="18" charset="0"/>
              </a:rPr>
              <a:t>modeling</a:t>
            </a:r>
            <a:r>
              <a:rPr lang="en-IN" sz="2000" dirty="0">
                <a:latin typeface="Times New Roman" panose="02020603050405020304" pitchFamily="18" charset="0"/>
                <a:cs typeface="Times New Roman" panose="02020603050405020304" pitchFamily="18" charset="0"/>
              </a:rPr>
              <a:t> language.</a:t>
            </a:r>
          </a:p>
          <a:p>
            <a:pPr marL="342900" lvl="0" indent="-342900">
              <a:lnSpc>
                <a:spcPct val="150000"/>
              </a:lnSpc>
              <a:buFont typeface="Wingdings" panose="05000000000000000000" pitchFamily="2" charset="2"/>
              <a:buChar char="ü"/>
            </a:pPr>
            <a:r>
              <a:rPr lang="en-IN" sz="2000" dirty="0">
                <a:latin typeface="Times New Roman" panose="02020603050405020304" pitchFamily="18" charset="0"/>
                <a:cs typeface="Times New Roman" panose="02020603050405020304" pitchFamily="18" charset="0"/>
              </a:rPr>
              <a:t>Encourage the growth of OO tools market.</a:t>
            </a:r>
          </a:p>
          <a:p>
            <a:pPr marL="342900" lvl="0" indent="-342900">
              <a:lnSpc>
                <a:spcPct val="150000"/>
              </a:lnSpc>
              <a:buFont typeface="Wingdings" panose="05000000000000000000" pitchFamily="2" charset="2"/>
              <a:buChar char="ü"/>
            </a:pPr>
            <a:r>
              <a:rPr lang="en-IN" sz="2000" dirty="0">
                <a:latin typeface="Times New Roman" panose="02020603050405020304" pitchFamily="18" charset="0"/>
                <a:cs typeface="Times New Roman" panose="02020603050405020304" pitchFamily="18" charset="0"/>
              </a:rPr>
              <a:t>Support higher level development concepts such as collaborations, frameworks, patterns and components.</a:t>
            </a:r>
          </a:p>
          <a:p>
            <a:pPr marL="342900" lvl="0" indent="-342900">
              <a:lnSpc>
                <a:spcPct val="150000"/>
              </a:lnSpc>
              <a:buFont typeface="Wingdings" panose="05000000000000000000" pitchFamily="2" charset="2"/>
              <a:buChar char="ü"/>
            </a:pPr>
            <a:r>
              <a:rPr lang="en-IN" sz="2000" dirty="0">
                <a:latin typeface="Times New Roman" panose="02020603050405020304" pitchFamily="18" charset="0"/>
                <a:cs typeface="Times New Roman" panose="02020603050405020304" pitchFamily="18" charset="0"/>
              </a:rPr>
              <a:t>Integrate best practices.</a:t>
            </a:r>
          </a:p>
        </p:txBody>
      </p:sp>
    </p:spTree>
    <p:extLst>
      <p:ext uri="{BB962C8B-B14F-4D97-AF65-F5344CB8AC3E}">
        <p14:creationId xmlns:p14="http://schemas.microsoft.com/office/powerpoint/2010/main" val="7583711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87688" y="978794"/>
            <a:ext cx="9140413" cy="4326826"/>
          </a:xfrm>
          <a:prstGeom prst="rect">
            <a:avLst/>
          </a:prstGeom>
        </p:spPr>
        <p:txBody>
          <a:bodyPr wrap="square">
            <a:spAutoFit/>
          </a:bodyPr>
          <a:lstStyle/>
          <a:p>
            <a:pPr algn="just">
              <a:lnSpc>
                <a:spcPct val="150000"/>
              </a:lnSpc>
              <a:spcAft>
                <a:spcPts val="800"/>
              </a:spcAft>
            </a:pPr>
            <a:r>
              <a:rPr lang="en-US" sz="23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Use case diagram:</a:t>
            </a:r>
            <a:endParaRPr lang="en-US" sz="2300" dirty="0">
              <a:solidFill>
                <a:srgbClr val="7030A0"/>
              </a:solidFill>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sz="2000" kern="150" dirty="0">
                <a:latin typeface="Times New Roman" panose="02020603050405020304" pitchFamily="18" charset="0"/>
                <a:ea typeface="DejaVu Sans"/>
                <a:cs typeface="DejaVu Sans"/>
              </a:rPr>
              <a:t>A use case diagram in the unified modeling language (</a:t>
            </a:r>
            <a:r>
              <a:rPr lang="en-US" sz="2000" kern="150" dirty="0" err="1">
                <a:latin typeface="Times New Roman" panose="02020603050405020304" pitchFamily="18" charset="0"/>
                <a:ea typeface="DejaVu Sans"/>
                <a:cs typeface="DejaVu Sans"/>
              </a:rPr>
              <a:t>uml</a:t>
            </a:r>
            <a:r>
              <a:rPr lang="en-US" sz="2000" kern="150" dirty="0">
                <a:latin typeface="Times New Roman" panose="02020603050405020304" pitchFamily="18" charset="0"/>
                <a:ea typeface="DejaVu Sans"/>
                <a:cs typeface="DejaVu Sans"/>
              </a:rPr>
              <a:t>) is a type of behavioral diagram defined by and created from a use-case analysis. Its purpose is to present a graphical overview of the functionality provided by a system in terms of actors, their goals (represented as use cases), and any dependencies between those use cases. The main purpose of a use case diagram is to show what system functions are performed for which actor. Roles of the actors in the system can be depicted.</a:t>
            </a:r>
          </a:p>
          <a:p>
            <a:pPr algn="just">
              <a:lnSpc>
                <a:spcPct val="150000"/>
              </a:lnSpc>
            </a:pPr>
            <a:endParaRPr lang="en-US" kern="150" dirty="0">
              <a:solidFill>
                <a:srgbClr val="000000"/>
              </a:solidFill>
              <a:latin typeface="Times New Roman" panose="02020603050405020304" pitchFamily="18" charset="0"/>
              <a:ea typeface="DejaVu Sans"/>
              <a:cs typeface="DejaVu Sans"/>
            </a:endParaRPr>
          </a:p>
          <a:p>
            <a:pPr algn="just">
              <a:lnSpc>
                <a:spcPct val="150000"/>
              </a:lnSpc>
            </a:pPr>
            <a:endParaRPr lang="en-US" kern="150" dirty="0">
              <a:effectLst/>
              <a:latin typeface="Liberation Serif"/>
              <a:ea typeface="DejaVu Sans"/>
              <a:cs typeface="DejaVu Sans"/>
            </a:endParaRPr>
          </a:p>
        </p:txBody>
      </p:sp>
    </p:spTree>
    <p:extLst>
      <p:ext uri="{BB962C8B-B14F-4D97-AF65-F5344CB8AC3E}">
        <p14:creationId xmlns:p14="http://schemas.microsoft.com/office/powerpoint/2010/main" val="34945825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C4273F5-A59B-0C21-5099-AEC2A0143210}"/>
              </a:ext>
            </a:extLst>
          </p:cNvPr>
          <p:cNvPicPr>
            <a:picLocks noChangeAspect="1"/>
          </p:cNvPicPr>
          <p:nvPr/>
        </p:nvPicPr>
        <p:blipFill>
          <a:blip r:embed="rId2"/>
          <a:stretch>
            <a:fillRect/>
          </a:stretch>
        </p:blipFill>
        <p:spPr>
          <a:xfrm>
            <a:off x="1995056" y="877381"/>
            <a:ext cx="7763856" cy="4830691"/>
          </a:xfrm>
          <a:prstGeom prst="rect">
            <a:avLst/>
          </a:prstGeom>
        </p:spPr>
      </p:pic>
    </p:spTree>
    <p:extLst>
      <p:ext uri="{BB962C8B-B14F-4D97-AF65-F5344CB8AC3E}">
        <p14:creationId xmlns:p14="http://schemas.microsoft.com/office/powerpoint/2010/main" val="2387872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20281" y="449827"/>
            <a:ext cx="8911687" cy="541846"/>
          </a:xfrm>
        </p:spPr>
        <p:txBody>
          <a:bodyPr>
            <a:normAutofit fontScale="90000"/>
          </a:bodyPr>
          <a:lstStyle/>
          <a:p>
            <a:pPr algn="ctr"/>
            <a:r>
              <a:rPr lang="en-US" sz="2400" b="1" dirty="0">
                <a:latin typeface="Times New Roman" panose="02020603050405020304" pitchFamily="18" charset="0"/>
                <a:cs typeface="Times New Roman" panose="02020603050405020304" pitchFamily="18" charset="0"/>
              </a:rPr>
              <a:t>INDEX</a:t>
            </a:r>
            <a:br>
              <a:rPr lang="en-US" altLang="en-US" sz="2400" b="1" dirty="0">
                <a:latin typeface="Times New Roman" panose="02020603050405020304" pitchFamily="18" charset="0"/>
                <a:cs typeface="Times New Roman" panose="02020603050405020304" pitchFamily="18" charset="0"/>
              </a:rPr>
            </a:br>
            <a:endParaRPr lang="en-US" sz="2400" b="1" dirty="0">
              <a:latin typeface="Times New Roman" panose="02020603050405020304" pitchFamily="18" charset="0"/>
              <a:cs typeface="Times New Roman" panose="02020603050405020304" pitchFamily="18" charset="0"/>
            </a:endParaRPr>
          </a:p>
        </p:txBody>
      </p:sp>
      <p:pic>
        <p:nvPicPr>
          <p:cNvPr id="6" name="Picture 5"/>
          <p:cNvPicPr/>
          <p:nvPr/>
        </p:nvPicPr>
        <p:blipFill>
          <a:blip r:embed="rId2" cstate="print">
            <a:extLst>
              <a:ext uri="{28A0092B-C50C-407E-A947-70E740481C1C}">
                <a14:useLocalDpi xmlns:a14="http://schemas.microsoft.com/office/drawing/2010/main" val="0"/>
              </a:ext>
            </a:extLst>
          </a:blip>
          <a:stretch>
            <a:fillRect/>
          </a:stretch>
        </p:blipFill>
        <p:spPr>
          <a:xfrm>
            <a:off x="10791825" y="0"/>
            <a:ext cx="1400175" cy="465455"/>
          </a:xfrm>
          <a:prstGeom prst="rect">
            <a:avLst/>
          </a:prstGeom>
        </p:spPr>
      </p:pic>
      <p:sp>
        <p:nvSpPr>
          <p:cNvPr id="7" name="Content Placeholder 2"/>
          <p:cNvSpPr txBox="1">
            <a:spLocks/>
          </p:cNvSpPr>
          <p:nvPr/>
        </p:nvSpPr>
        <p:spPr>
          <a:xfrm>
            <a:off x="2313370" y="991673"/>
            <a:ext cx="8607913" cy="5534391"/>
          </a:xfrm>
          <a:prstGeom prst="rect">
            <a:avLst/>
          </a:prstGeom>
        </p:spPr>
        <p:txBody>
          <a:bodyPr vert="horz" lIns="91440" tIns="45720" rIns="91440" bIns="45720" numCol="2"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Abstract</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Introduction</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Literature review</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Existing Method</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Drawbacks</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Proposed method			</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Advantages</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Implementation</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Architecture</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Modules</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UML diagrams</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Results</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Conclusion</a:t>
            </a:r>
          </a:p>
          <a:p>
            <a:pPr algn="just">
              <a:lnSpc>
                <a:spcPct val="150000"/>
              </a:lnSpc>
              <a:buClr>
                <a:schemeClr val="tx1"/>
              </a:buCl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References</a:t>
            </a:r>
          </a:p>
        </p:txBody>
      </p:sp>
    </p:spTree>
    <p:extLst>
      <p:ext uri="{BB962C8B-B14F-4D97-AF65-F5344CB8AC3E}">
        <p14:creationId xmlns:p14="http://schemas.microsoft.com/office/powerpoint/2010/main" val="32023300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50127" y="258526"/>
            <a:ext cx="10072048" cy="3090590"/>
          </a:xfrm>
          <a:prstGeom prst="rect">
            <a:avLst/>
          </a:prstGeom>
        </p:spPr>
        <p:txBody>
          <a:bodyPr wrap="square">
            <a:spAutoFit/>
          </a:bodyPr>
          <a:lstStyle/>
          <a:p>
            <a:pPr algn="just">
              <a:lnSpc>
                <a:spcPct val="150000"/>
              </a:lnSpc>
              <a:spcAft>
                <a:spcPts val="800"/>
              </a:spcAft>
            </a:pPr>
            <a:r>
              <a:rPr lang="en-US" sz="23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Class diagram:</a:t>
            </a:r>
            <a:endParaRPr lang="en-US" sz="2300" dirty="0">
              <a:solidFill>
                <a:srgbClr val="7030A0"/>
              </a:solidFill>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tabLst>
                <a:tab pos="1573530" algn="l"/>
              </a:tabLst>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 software engineering, a class diagram in the unified modeling language (</a:t>
            </a:r>
            <a:r>
              <a:rPr lang="en-US" sz="20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uml</a:t>
            </a: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is a type of static structure diagram that describes the structure of a system by showing the system's classes, their attributes, operations (or methods), and the relationships among the classes. It explains which class contains information. </a:t>
            </a:r>
          </a:p>
          <a:p>
            <a:pPr algn="just">
              <a:lnSpc>
                <a:spcPct val="150000"/>
              </a:lnSpc>
              <a:spcAft>
                <a:spcPts val="800"/>
              </a:spcAft>
              <a:tabLst>
                <a:tab pos="1573530" algn="l"/>
              </a:tabLst>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 name="Picture 1">
            <a:extLst>
              <a:ext uri="{FF2B5EF4-FFF2-40B4-BE49-F238E27FC236}">
                <a16:creationId xmlns:a16="http://schemas.microsoft.com/office/drawing/2014/main" id="{250AD620-0B64-8300-D866-583A5BCD85DD}"/>
              </a:ext>
            </a:extLst>
          </p:cNvPr>
          <p:cNvPicPr>
            <a:picLocks noChangeAspect="1"/>
          </p:cNvPicPr>
          <p:nvPr/>
        </p:nvPicPr>
        <p:blipFill>
          <a:blip r:embed="rId2"/>
          <a:stretch>
            <a:fillRect/>
          </a:stretch>
        </p:blipFill>
        <p:spPr>
          <a:xfrm>
            <a:off x="1828962" y="3508885"/>
            <a:ext cx="8332105" cy="2365441"/>
          </a:xfrm>
          <a:prstGeom prst="rect">
            <a:avLst/>
          </a:prstGeom>
        </p:spPr>
      </p:pic>
    </p:spTree>
    <p:extLst>
      <p:ext uri="{BB962C8B-B14F-4D97-AF65-F5344CB8AC3E}">
        <p14:creationId xmlns:p14="http://schemas.microsoft.com/office/powerpoint/2010/main" val="36051658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762240" y="1985978"/>
            <a:ext cx="8999545" cy="3090590"/>
          </a:xfrm>
          <a:prstGeom prst="rect">
            <a:avLst/>
          </a:prstGeom>
        </p:spPr>
        <p:txBody>
          <a:bodyPr wrap="square">
            <a:spAutoFit/>
          </a:bodyPr>
          <a:lstStyle/>
          <a:p>
            <a:pPr algn="just">
              <a:lnSpc>
                <a:spcPct val="150000"/>
              </a:lnSpc>
              <a:spcAft>
                <a:spcPts val="800"/>
              </a:spcAft>
            </a:pPr>
            <a:r>
              <a:rPr lang="en-US" sz="23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Sequence diagram:</a:t>
            </a:r>
            <a:endParaRPr lang="en-US" sz="2300" dirty="0">
              <a:solidFill>
                <a:srgbClr val="7030A0"/>
              </a:solidFill>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 sequence diagram in unified modeling language (</a:t>
            </a:r>
            <a:r>
              <a:rPr lang="en-US" sz="20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uml</a:t>
            </a: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is a kind of interaction diagram that shows how processes operate with one another and in what order. It is a construct of a message sequence chart. Sequence diagrams are sometimes called event diagrams, event scenarios, and timing diagrams.</a:t>
            </a:r>
          </a:p>
          <a:p>
            <a:pPr algn="just">
              <a:lnSpc>
                <a:spcPct val="150000"/>
              </a:lnSpc>
              <a:spcAft>
                <a:spcPts val="800"/>
              </a:spcAft>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497622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BF896C3-5171-69DA-4270-CEC4DDE4C48F}"/>
              </a:ext>
            </a:extLst>
          </p:cNvPr>
          <p:cNvPicPr>
            <a:picLocks noChangeAspect="1"/>
          </p:cNvPicPr>
          <p:nvPr/>
        </p:nvPicPr>
        <p:blipFill>
          <a:blip r:embed="rId2"/>
          <a:stretch>
            <a:fillRect/>
          </a:stretch>
        </p:blipFill>
        <p:spPr>
          <a:xfrm>
            <a:off x="2743200" y="876394"/>
            <a:ext cx="6946846" cy="5288879"/>
          </a:xfrm>
          <a:prstGeom prst="rect">
            <a:avLst/>
          </a:prstGeom>
        </p:spPr>
      </p:pic>
    </p:spTree>
    <p:extLst>
      <p:ext uri="{BB962C8B-B14F-4D97-AF65-F5344CB8AC3E}">
        <p14:creationId xmlns:p14="http://schemas.microsoft.com/office/powerpoint/2010/main" val="9687203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8549" y="1120461"/>
            <a:ext cx="9418493" cy="3495829"/>
          </a:xfrm>
          <a:prstGeom prst="rect">
            <a:avLst/>
          </a:prstGeom>
        </p:spPr>
        <p:txBody>
          <a:bodyPr wrap="square">
            <a:spAutoFit/>
          </a:bodyPr>
          <a:lstStyle/>
          <a:p>
            <a:pPr algn="just">
              <a:lnSpc>
                <a:spcPct val="150000"/>
              </a:lnSpc>
              <a:spcAft>
                <a:spcPts val="800"/>
              </a:spcAft>
            </a:pPr>
            <a:r>
              <a:rPr lang="en-US"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3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Collaboration diagram:</a:t>
            </a:r>
            <a:endParaRPr lang="en-US" sz="2300" dirty="0">
              <a:solidFill>
                <a:srgbClr val="7030A0"/>
              </a:solidFill>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sz="2000" dirty="0">
                <a:solidFill>
                  <a:srgbClr val="000000"/>
                </a:solidFill>
                <a:latin typeface="Times New Roman" panose="02020603050405020304" pitchFamily="18" charset="0"/>
                <a:ea typeface="Times New Roman" panose="02020603050405020304" pitchFamily="18" charset="0"/>
              </a:rPr>
              <a:t>In collaboration diagram the method call sequence is indicated by some numbering technique as shown below. The number indicates how the methods are called one after another. We have taken the same order management system to describe the collaboration diagram. The method calls are similar to that of a sequence diagram. But the difference is that the sequence diagram does not describe the object organization whereas the collaboration diagram shows the object organization.</a:t>
            </a:r>
            <a:endParaRPr lang="en-US" sz="20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0490546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BF05B35-CDB4-379F-0E76-B537CA6A229B}"/>
              </a:ext>
            </a:extLst>
          </p:cNvPr>
          <p:cNvPicPr>
            <a:picLocks noChangeAspect="1"/>
          </p:cNvPicPr>
          <p:nvPr/>
        </p:nvPicPr>
        <p:blipFill>
          <a:blip r:embed="rId2"/>
          <a:stretch>
            <a:fillRect/>
          </a:stretch>
        </p:blipFill>
        <p:spPr>
          <a:xfrm>
            <a:off x="3200400" y="668078"/>
            <a:ext cx="6055958" cy="5774285"/>
          </a:xfrm>
          <a:prstGeom prst="rect">
            <a:avLst/>
          </a:prstGeom>
        </p:spPr>
      </p:pic>
    </p:spTree>
    <p:extLst>
      <p:ext uri="{BB962C8B-B14F-4D97-AF65-F5344CB8AC3E}">
        <p14:creationId xmlns:p14="http://schemas.microsoft.com/office/powerpoint/2010/main" val="30004973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55926" y="395785"/>
            <a:ext cx="9453351" cy="2572499"/>
          </a:xfrm>
          <a:prstGeom prst="rect">
            <a:avLst/>
          </a:prstGeom>
        </p:spPr>
        <p:txBody>
          <a:bodyPr wrap="square">
            <a:spAutoFit/>
          </a:bodyPr>
          <a:lstStyle/>
          <a:p>
            <a:pPr algn="just">
              <a:lnSpc>
                <a:spcPct val="150000"/>
              </a:lnSpc>
              <a:spcAft>
                <a:spcPts val="800"/>
              </a:spcAft>
            </a:pPr>
            <a:r>
              <a:rPr lang="en-US" sz="23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Deployment diagram:</a:t>
            </a:r>
            <a:endParaRPr lang="en-US" sz="2300" dirty="0">
              <a:solidFill>
                <a:srgbClr val="7030A0"/>
              </a:solidFill>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Deployment diagram represents the deployment view of a system. It is related to the component diagram. Because the components are deployed using the deployment diagrams. A deployment diagram consists of nodes. Nodes are nothing but physical hard ware’s used to deploy the application.</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5" name="Picture 4">
            <a:extLst>
              <a:ext uri="{FF2B5EF4-FFF2-40B4-BE49-F238E27FC236}">
                <a16:creationId xmlns:a16="http://schemas.microsoft.com/office/drawing/2014/main" id="{921420C9-CB14-9ED5-6FEF-FC7DC08F3C57}"/>
              </a:ext>
            </a:extLst>
          </p:cNvPr>
          <p:cNvPicPr>
            <a:picLocks noChangeAspect="1"/>
          </p:cNvPicPr>
          <p:nvPr/>
        </p:nvPicPr>
        <p:blipFill>
          <a:blip r:embed="rId2"/>
          <a:stretch>
            <a:fillRect/>
          </a:stretch>
        </p:blipFill>
        <p:spPr>
          <a:xfrm>
            <a:off x="2356571" y="4028209"/>
            <a:ext cx="7272338" cy="2099868"/>
          </a:xfrm>
          <a:prstGeom prst="rect">
            <a:avLst/>
          </a:prstGeom>
        </p:spPr>
      </p:pic>
    </p:spTree>
    <p:extLst>
      <p:ext uri="{BB962C8B-B14F-4D97-AF65-F5344CB8AC3E}">
        <p14:creationId xmlns:p14="http://schemas.microsoft.com/office/powerpoint/2010/main" val="28930707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01337" y="424304"/>
            <a:ext cx="10176681" cy="3393237"/>
          </a:xfrm>
          <a:prstGeom prst="rect">
            <a:avLst/>
          </a:prstGeom>
        </p:spPr>
        <p:txBody>
          <a:bodyPr wrap="square">
            <a:spAutoFit/>
          </a:bodyPr>
          <a:lstStyle/>
          <a:p>
            <a:pPr algn="just">
              <a:lnSpc>
                <a:spcPct val="150000"/>
              </a:lnSpc>
            </a:pPr>
            <a:r>
              <a:rPr lang="en-US" sz="2300" b="1" dirty="0">
                <a:solidFill>
                  <a:srgbClr val="7030A0"/>
                </a:solidFill>
                <a:latin typeface="Times New Roman" panose="02020603050405020304" pitchFamily="18" charset="0"/>
                <a:ea typeface="Times New Roman" panose="02020603050405020304" pitchFamily="18" charset="0"/>
              </a:rPr>
              <a:t>Component diagram:</a:t>
            </a:r>
          </a:p>
          <a:p>
            <a:pPr algn="just">
              <a:lnSpc>
                <a:spcPct val="150000"/>
              </a:lnSpc>
            </a:pPr>
            <a:r>
              <a:rPr lang="en-US" sz="2000" dirty="0">
                <a:solidFill>
                  <a:srgbClr val="000000"/>
                </a:solidFill>
                <a:latin typeface="Times New Roman" panose="02020603050405020304" pitchFamily="18" charset="0"/>
                <a:ea typeface="Times New Roman" panose="02020603050405020304" pitchFamily="18" charset="0"/>
              </a:rPr>
              <a:t>Component diagrams are used to describe the physical artifacts of a system. This artifact includes files, executable, libraries etc. So the purpose of this diagram is different, component diagrams are used during the implementation phase of an application. But it is prepared well in advance to visualize the implementation details. Initially the system is designed using different </a:t>
            </a:r>
            <a:r>
              <a:rPr lang="en-US" sz="2000" dirty="0" err="1">
                <a:solidFill>
                  <a:srgbClr val="000000"/>
                </a:solidFill>
                <a:latin typeface="Times New Roman" panose="02020603050405020304" pitchFamily="18" charset="0"/>
                <a:ea typeface="Times New Roman" panose="02020603050405020304" pitchFamily="18" charset="0"/>
              </a:rPr>
              <a:t>uml</a:t>
            </a:r>
            <a:r>
              <a:rPr lang="en-US" sz="2000" dirty="0">
                <a:solidFill>
                  <a:srgbClr val="000000"/>
                </a:solidFill>
                <a:latin typeface="Times New Roman" panose="02020603050405020304" pitchFamily="18" charset="0"/>
                <a:ea typeface="Times New Roman" panose="02020603050405020304" pitchFamily="18" charset="0"/>
              </a:rPr>
              <a:t> diagrams and then when the artifacts are ready component diagrams are used to get an idea of the implementation.</a:t>
            </a:r>
            <a:endParaRPr lang="en-US" sz="2000" dirty="0">
              <a:effectLst/>
              <a:latin typeface="Times New Roman" panose="02020603050405020304" pitchFamily="18" charset="0"/>
              <a:ea typeface="Times New Roman" panose="02020603050405020304" pitchFamily="18" charset="0"/>
            </a:endParaRPr>
          </a:p>
        </p:txBody>
      </p:sp>
      <p:pic>
        <p:nvPicPr>
          <p:cNvPr id="3" name="Picture 2">
            <a:extLst>
              <a:ext uri="{FF2B5EF4-FFF2-40B4-BE49-F238E27FC236}">
                <a16:creationId xmlns:a16="http://schemas.microsoft.com/office/drawing/2014/main" id="{E02C13B4-9B40-DDCE-2D8D-C359D97AC632}"/>
              </a:ext>
            </a:extLst>
          </p:cNvPr>
          <p:cNvPicPr>
            <a:picLocks noChangeAspect="1"/>
          </p:cNvPicPr>
          <p:nvPr/>
        </p:nvPicPr>
        <p:blipFill>
          <a:blip r:embed="rId2"/>
          <a:stretch>
            <a:fillRect/>
          </a:stretch>
        </p:blipFill>
        <p:spPr>
          <a:xfrm>
            <a:off x="2201678" y="4217379"/>
            <a:ext cx="8216940" cy="2031021"/>
          </a:xfrm>
          <a:prstGeom prst="rect">
            <a:avLst/>
          </a:prstGeom>
        </p:spPr>
      </p:pic>
    </p:spTree>
    <p:extLst>
      <p:ext uri="{BB962C8B-B14F-4D97-AF65-F5344CB8AC3E}">
        <p14:creationId xmlns:p14="http://schemas.microsoft.com/office/powerpoint/2010/main" val="37667638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965277" y="1259043"/>
            <a:ext cx="8666328" cy="3034164"/>
          </a:xfrm>
          <a:prstGeom prst="rect">
            <a:avLst/>
          </a:prstGeom>
        </p:spPr>
        <p:txBody>
          <a:bodyPr wrap="square">
            <a:spAutoFit/>
          </a:bodyPr>
          <a:lstStyle/>
          <a:p>
            <a:pPr algn="just">
              <a:lnSpc>
                <a:spcPct val="150000"/>
              </a:lnSpc>
              <a:spcAft>
                <a:spcPts val="800"/>
              </a:spcAft>
            </a:pPr>
            <a:r>
              <a:rPr lang="en-US" sz="23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Activity diagram:</a:t>
            </a:r>
            <a:endParaRPr lang="en-US" sz="2300" dirty="0">
              <a:solidFill>
                <a:srgbClr val="7030A0"/>
              </a:solidFill>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Activity diagrams are graphical representations of workflows of stepwise activities and actions with support for choice, iteration and concurrency. In the unified modeling language, activity diagrams can be used to describe the business and operational step-by-step workflows of components in a system. An activity diagram shows the overall flow of control.</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54501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6B929B3-21AC-761C-D825-A6DCE1A8E744}"/>
              </a:ext>
            </a:extLst>
          </p:cNvPr>
          <p:cNvPicPr>
            <a:picLocks noChangeAspect="1"/>
          </p:cNvPicPr>
          <p:nvPr/>
        </p:nvPicPr>
        <p:blipFill>
          <a:blip r:embed="rId2"/>
          <a:stretch>
            <a:fillRect/>
          </a:stretch>
        </p:blipFill>
        <p:spPr>
          <a:xfrm>
            <a:off x="3600132" y="520621"/>
            <a:ext cx="5266777" cy="5528072"/>
          </a:xfrm>
          <a:prstGeom prst="rect">
            <a:avLst/>
          </a:prstGeom>
        </p:spPr>
      </p:pic>
    </p:spTree>
    <p:extLst>
      <p:ext uri="{BB962C8B-B14F-4D97-AF65-F5344CB8AC3E}">
        <p14:creationId xmlns:p14="http://schemas.microsoft.com/office/powerpoint/2010/main" val="11662066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669575" y="175536"/>
            <a:ext cx="10067499" cy="5501506"/>
          </a:xfrm>
          <a:prstGeom prst="rect">
            <a:avLst/>
          </a:prstGeom>
        </p:spPr>
        <p:txBody>
          <a:bodyPr wrap="square">
            <a:spAutoFit/>
          </a:bodyPr>
          <a:lstStyle/>
          <a:p>
            <a:pPr algn="just">
              <a:lnSpc>
                <a:spcPct val="150000"/>
              </a:lnSpc>
              <a:spcAft>
                <a:spcPts val="800"/>
              </a:spcAft>
            </a:pPr>
            <a:r>
              <a:rPr lang="en-US" sz="23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ER Diagram:</a:t>
            </a:r>
            <a:endParaRPr lang="en-US" sz="2300" dirty="0">
              <a:solidFill>
                <a:srgbClr val="7030A0"/>
              </a:solidFill>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An Entity–relationship model (ER model) describes the structure of a database with the help of a diagram, which is known as Entity Relationship Diagram (ER Diagram). An ER model is a design or blueprint of a database that can later be implemented as a database. The main components of E-R model are: entity set and relationship set.</a:t>
            </a:r>
          </a:p>
          <a:p>
            <a:pPr algn="just">
              <a:lnSpc>
                <a:spcPct val="150000"/>
              </a:lnSpc>
              <a:spcAft>
                <a:spcPts val="800"/>
              </a:spcAft>
            </a:pPr>
            <a:r>
              <a:rPr lang="en-IN" sz="2000" dirty="0">
                <a:latin typeface="Times New Roman" panose="02020603050405020304" pitchFamily="18" charset="0"/>
                <a:cs typeface="Times New Roman" panose="02020603050405020304" pitchFamily="18" charset="0"/>
              </a:rPr>
              <a:t>An ER diagram shows the relationship among entity sets. An entity set is a group of similar entities and these entities can have attributes. In terms of DBMS, an entity is a table or attribute of a table in database, so by showing relationship among tables and their attributes, ER diagram shows the complete logical structure of a database. Let’s have a look at a simple ER diagram to understand this concept.</a:t>
            </a:r>
          </a:p>
          <a:p>
            <a:pPr algn="just">
              <a:lnSpc>
                <a:spcPct val="150000"/>
              </a:lnSpc>
              <a:spcAft>
                <a:spcPts val="800"/>
              </a:spcAft>
            </a:pP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517790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2586" y="240562"/>
            <a:ext cx="8911687" cy="478590"/>
          </a:xfrm>
        </p:spPr>
        <p:txBody>
          <a:bodyPr>
            <a:normAutofit/>
          </a:bodyPr>
          <a:lstStyle/>
          <a:p>
            <a:pPr algn="ctr"/>
            <a:r>
              <a:rPr lang="en-US" sz="2400" b="1" dirty="0">
                <a:latin typeface="Times New Roman" panose="02020603050405020304" pitchFamily="18" charset="0"/>
                <a:cs typeface="Times New Roman" panose="02020603050405020304" pitchFamily="18" charset="0"/>
              </a:rPr>
              <a:t>ABSTRACT</a:t>
            </a:r>
            <a:endParaRPr lang="en-US" sz="24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978640" y="719152"/>
            <a:ext cx="10396519" cy="6138848"/>
          </a:xfrm>
        </p:spPr>
        <p:txBody>
          <a:bodyPr>
            <a:noAutofit/>
          </a:bodyPr>
          <a:lstStyle/>
          <a:p>
            <a:pPr marL="0" indent="0" algn="just">
              <a:lnSpc>
                <a:spcPct val="150000"/>
              </a:lnSpc>
              <a:spcAft>
                <a:spcPts val="800"/>
              </a:spcAft>
              <a:buNone/>
            </a:pPr>
            <a:r>
              <a:rPr lang="en-IN"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The amazing developments in science and technology have raised the bar for human living standards. Without these improvements, the entire planet will be physically congested. Compared to other projects now in existence, this project is innovative in that it simplifies the process of booking photographer. Java has been used to implement this project. The project's goal is to create an application software to lessen the human labour involved in keeping track of the photographers and booking photographers based on whether they are individual (house) , outside the home or different places. It shows photographer information. Here user can book photographers by through this project. Users need not to go directly to the photographers, here we are added the feature of admin like adding all the photographers, user can check photographers directly he/she can get access through the details.</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r>
              <a:rPr lang="en-IN" sz="20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Keywords:</a:t>
            </a:r>
            <a:r>
              <a:rPr lang="en-IN"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IN" sz="20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Shadowgraphy</a:t>
            </a:r>
            <a:r>
              <a:rPr lang="en-IN"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Photographer, Booking history, </a:t>
            </a:r>
            <a:r>
              <a:rPr lang="en-IN" sz="20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Userbooking</a:t>
            </a:r>
            <a:r>
              <a:rPr lang="en-IN"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Type of photographs(Portrait, Fashion, Natural, Sports etc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6" name="Picture 5"/>
          <p:cNvPicPr/>
          <p:nvPr/>
        </p:nvPicPr>
        <p:blipFill>
          <a:blip r:embed="rId2" cstate="print">
            <a:extLst>
              <a:ext uri="{28A0092B-C50C-407E-A947-70E740481C1C}">
                <a14:useLocalDpi xmlns:a14="http://schemas.microsoft.com/office/drawing/2010/main" val="0"/>
              </a:ext>
            </a:extLst>
          </a:blip>
          <a:stretch>
            <a:fillRect/>
          </a:stretch>
        </p:blipFill>
        <p:spPr>
          <a:xfrm>
            <a:off x="10672549" y="102709"/>
            <a:ext cx="1405221" cy="593327"/>
          </a:xfrm>
          <a:prstGeom prst="rect">
            <a:avLst/>
          </a:prstGeom>
        </p:spPr>
      </p:pic>
    </p:spTree>
    <p:extLst>
      <p:ext uri="{BB962C8B-B14F-4D97-AF65-F5344CB8AC3E}">
        <p14:creationId xmlns:p14="http://schemas.microsoft.com/office/powerpoint/2010/main" val="1748606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9B74160-B51A-0F4C-7D16-692219258696}"/>
              </a:ext>
            </a:extLst>
          </p:cNvPr>
          <p:cNvPicPr>
            <a:picLocks noChangeAspect="1"/>
          </p:cNvPicPr>
          <p:nvPr/>
        </p:nvPicPr>
        <p:blipFill>
          <a:blip r:embed="rId2"/>
          <a:stretch>
            <a:fillRect/>
          </a:stretch>
        </p:blipFill>
        <p:spPr>
          <a:xfrm>
            <a:off x="1888198" y="1704109"/>
            <a:ext cx="8584592" cy="3519055"/>
          </a:xfrm>
          <a:prstGeom prst="rect">
            <a:avLst/>
          </a:prstGeom>
        </p:spPr>
      </p:pic>
    </p:spTree>
    <p:extLst>
      <p:ext uri="{BB962C8B-B14F-4D97-AF65-F5344CB8AC3E}">
        <p14:creationId xmlns:p14="http://schemas.microsoft.com/office/powerpoint/2010/main" val="32795045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51583" y="215261"/>
            <a:ext cx="10487887" cy="3957494"/>
          </a:xfrm>
          <a:prstGeom prst="rect">
            <a:avLst/>
          </a:prstGeom>
        </p:spPr>
        <p:txBody>
          <a:bodyPr wrap="square">
            <a:spAutoFit/>
          </a:bodyPr>
          <a:lstStyle/>
          <a:p>
            <a:pPr algn="just">
              <a:lnSpc>
                <a:spcPct val="150000"/>
              </a:lnSpc>
              <a:spcAft>
                <a:spcPts val="800"/>
              </a:spcAft>
            </a:pPr>
            <a:r>
              <a:rPr lang="en-US" sz="2300" b="1" dirty="0">
                <a:solidFill>
                  <a:srgbClr val="7030A0"/>
                </a:solidFill>
                <a:latin typeface="Times New Roman" panose="02020603050405020304" pitchFamily="18" charset="0"/>
                <a:ea typeface="Calibri" panose="020F0502020204030204" pitchFamily="34" charset="0"/>
                <a:cs typeface="Times New Roman" panose="02020603050405020304" pitchFamily="18" charset="0"/>
              </a:rPr>
              <a:t>DFD Diagram:</a:t>
            </a:r>
            <a:endParaRPr lang="en-US" sz="2300" dirty="0">
              <a:solidFill>
                <a:srgbClr val="7030A0"/>
              </a:solidFill>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US" sz="20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 Data Flow Diagram (DFD) is a traditional way to visualize the information flows within a system. A neat and clear DFD can depict a good amount of the system requirements graphically. It can be manual, automated, or a combination of both. It shows how information enters and leaves the system, what changes the information and where information is stored. The purpose of a DFD is to show the scope and boundaries of a system as a whole. It may be used as a communications tool between a systems analyst and any person who plays a part in the system that acts as the starting point for redesigning a system.</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57BD33EA-2120-CAB2-9787-0834B7C8AD5C}"/>
              </a:ext>
            </a:extLst>
          </p:cNvPr>
          <p:cNvPicPr>
            <a:picLocks noChangeAspect="1"/>
          </p:cNvPicPr>
          <p:nvPr/>
        </p:nvPicPr>
        <p:blipFill>
          <a:blip r:embed="rId2"/>
          <a:stretch>
            <a:fillRect/>
          </a:stretch>
        </p:blipFill>
        <p:spPr>
          <a:xfrm>
            <a:off x="3315248" y="4391025"/>
            <a:ext cx="4896485" cy="2466975"/>
          </a:xfrm>
          <a:prstGeom prst="rect">
            <a:avLst/>
          </a:prstGeom>
        </p:spPr>
      </p:pic>
    </p:spTree>
    <p:extLst>
      <p:ext uri="{BB962C8B-B14F-4D97-AF65-F5344CB8AC3E}">
        <p14:creationId xmlns:p14="http://schemas.microsoft.com/office/powerpoint/2010/main" val="84991098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7ED0F2A-A0A3-6DB7-DFD0-B7C584A74935}"/>
              </a:ext>
            </a:extLst>
          </p:cNvPr>
          <p:cNvPicPr>
            <a:picLocks noChangeAspect="1"/>
          </p:cNvPicPr>
          <p:nvPr/>
        </p:nvPicPr>
        <p:blipFill>
          <a:blip r:embed="rId2"/>
          <a:stretch>
            <a:fillRect/>
          </a:stretch>
        </p:blipFill>
        <p:spPr>
          <a:xfrm>
            <a:off x="2729345" y="647202"/>
            <a:ext cx="6812352" cy="5628907"/>
          </a:xfrm>
          <a:prstGeom prst="rect">
            <a:avLst/>
          </a:prstGeom>
        </p:spPr>
      </p:pic>
    </p:spTree>
    <p:extLst>
      <p:ext uri="{BB962C8B-B14F-4D97-AF65-F5344CB8AC3E}">
        <p14:creationId xmlns:p14="http://schemas.microsoft.com/office/powerpoint/2010/main" val="413743906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7D62CCA-18E5-4010-8946-FED10878FDDF}"/>
              </a:ext>
            </a:extLst>
          </p:cNvPr>
          <p:cNvPicPr>
            <a:picLocks noChangeAspect="1"/>
          </p:cNvPicPr>
          <p:nvPr/>
        </p:nvPicPr>
        <p:blipFill>
          <a:blip r:embed="rId2"/>
          <a:stretch>
            <a:fillRect/>
          </a:stretch>
        </p:blipFill>
        <p:spPr>
          <a:xfrm>
            <a:off x="2729344" y="451379"/>
            <a:ext cx="6622473" cy="5857212"/>
          </a:xfrm>
          <a:prstGeom prst="rect">
            <a:avLst/>
          </a:prstGeom>
        </p:spPr>
      </p:pic>
    </p:spTree>
    <p:extLst>
      <p:ext uri="{BB962C8B-B14F-4D97-AF65-F5344CB8AC3E}">
        <p14:creationId xmlns:p14="http://schemas.microsoft.com/office/powerpoint/2010/main" val="42046923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20427"/>
            <a:ext cx="10515600" cy="587912"/>
          </a:xfrm>
        </p:spPr>
        <p:txBody>
          <a:bodyPr>
            <a:normAutofit/>
          </a:bodyPr>
          <a:lstStyle/>
          <a:p>
            <a:pPr algn="ctr"/>
            <a:r>
              <a:rPr lang="en-US" sz="2800" b="1" dirty="0">
                <a:solidFill>
                  <a:srgbClr val="7030A0"/>
                </a:solidFill>
                <a:latin typeface="Times New Roman" panose="02020603050405020304" pitchFamily="18" charset="0"/>
                <a:cs typeface="Times New Roman" panose="02020603050405020304" pitchFamily="18" charset="0"/>
              </a:rPr>
              <a:t>RESULTS</a:t>
            </a:r>
            <a:endParaRPr lang="en-IN" sz="2800" dirty="0"/>
          </a:p>
        </p:txBody>
      </p:sp>
      <p:sp>
        <p:nvSpPr>
          <p:cNvPr id="5" name="TextBox 4"/>
          <p:cNvSpPr txBox="1"/>
          <p:nvPr/>
        </p:nvSpPr>
        <p:spPr>
          <a:xfrm>
            <a:off x="2109750" y="602185"/>
            <a:ext cx="8640882" cy="399405"/>
          </a:xfrm>
          <a:prstGeom prst="rect">
            <a:avLst/>
          </a:prstGeom>
          <a:noFill/>
        </p:spPr>
        <p:txBody>
          <a:bodyPr wrap="square" rtlCol="0">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Home :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This is the home page our project.</a:t>
            </a:r>
          </a:p>
        </p:txBody>
      </p:sp>
      <p:pic>
        <p:nvPicPr>
          <p:cNvPr id="6" name="Content Placeholder 5">
            <a:extLst>
              <a:ext uri="{FF2B5EF4-FFF2-40B4-BE49-F238E27FC236}">
                <a16:creationId xmlns:a16="http://schemas.microsoft.com/office/drawing/2014/main" id="{EB25E402-34AE-46E2-B2DC-4087E8708D73}"/>
              </a:ext>
            </a:extLst>
          </p:cNvPr>
          <p:cNvPicPr>
            <a:picLocks noGrp="1" noChangeAspect="1"/>
          </p:cNvPicPr>
          <p:nvPr>
            <p:ph idx="1"/>
          </p:nvPr>
        </p:nvPicPr>
        <p:blipFill>
          <a:blip r:embed="rId2"/>
          <a:stretch>
            <a:fillRect/>
          </a:stretch>
        </p:blipFill>
        <p:spPr>
          <a:xfrm>
            <a:off x="3686829" y="2133600"/>
            <a:ext cx="6720168" cy="3778250"/>
          </a:xfrm>
          <a:prstGeom prst="rect">
            <a:avLst/>
          </a:prstGeom>
        </p:spPr>
      </p:pic>
    </p:spTree>
    <p:extLst>
      <p:ext uri="{BB962C8B-B14F-4D97-AF65-F5344CB8AC3E}">
        <p14:creationId xmlns:p14="http://schemas.microsoft.com/office/powerpoint/2010/main" val="34331076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95718" y="510696"/>
            <a:ext cx="8852079" cy="399405"/>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About Us: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This is the page inside about us about </a:t>
            </a:r>
            <a:r>
              <a:rPr lang="en-IN" sz="2000" dirty="0" err="1">
                <a:effectLst/>
                <a:latin typeface="Times New Roman" panose="02020603050405020304" pitchFamily="18" charset="0"/>
                <a:ea typeface="Calibri" panose="020F0502020204030204" pitchFamily="34" charset="0"/>
                <a:cs typeface="Times New Roman" panose="02020603050405020304" pitchFamily="18" charset="0"/>
              </a:rPr>
              <a:t>shadowgraphy</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a:t>
            </a:r>
          </a:p>
        </p:txBody>
      </p:sp>
      <p:pic>
        <p:nvPicPr>
          <p:cNvPr id="4" name="Picture 3">
            <a:extLst>
              <a:ext uri="{FF2B5EF4-FFF2-40B4-BE49-F238E27FC236}">
                <a16:creationId xmlns:a16="http://schemas.microsoft.com/office/drawing/2014/main" id="{568ABF69-A8B7-3CED-BAA2-6CC3C54B9C27}"/>
              </a:ext>
            </a:extLst>
          </p:cNvPr>
          <p:cNvPicPr>
            <a:picLocks noChangeAspect="1"/>
          </p:cNvPicPr>
          <p:nvPr/>
        </p:nvPicPr>
        <p:blipFill>
          <a:blip r:embed="rId2"/>
          <a:stretch>
            <a:fillRect/>
          </a:stretch>
        </p:blipFill>
        <p:spPr>
          <a:xfrm>
            <a:off x="2078182" y="1169923"/>
            <a:ext cx="8736495" cy="4912222"/>
          </a:xfrm>
          <a:prstGeom prst="rect">
            <a:avLst/>
          </a:prstGeom>
        </p:spPr>
      </p:pic>
    </p:spTree>
    <p:extLst>
      <p:ext uri="{BB962C8B-B14F-4D97-AF65-F5344CB8AC3E}">
        <p14:creationId xmlns:p14="http://schemas.microsoft.com/office/powerpoint/2010/main" val="41894514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96687" y="510696"/>
            <a:ext cx="9624812" cy="728726"/>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Admin Login: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This is admin Login page, login with default credentials like </a:t>
            </a:r>
            <a:r>
              <a:rPr lang="en-IN" sz="2000" u="sng" dirty="0">
                <a:solidFill>
                  <a:srgbClr val="0563C1"/>
                </a:solidFill>
                <a:effectLst/>
                <a:latin typeface="Times New Roman" panose="02020603050405020304" pitchFamily="18" charset="0"/>
                <a:ea typeface="Calibri" panose="020F0502020204030204" pitchFamily="34" charset="0"/>
                <a:cs typeface="Times New Roman" panose="02020603050405020304" pitchFamily="18" charset="0"/>
                <a:hlinkClick r:id="rId2"/>
              </a:rPr>
              <a:t>admin@gmail.com</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 and admin. </a:t>
            </a:r>
          </a:p>
        </p:txBody>
      </p:sp>
      <p:pic>
        <p:nvPicPr>
          <p:cNvPr id="4" name="Picture 3">
            <a:extLst>
              <a:ext uri="{FF2B5EF4-FFF2-40B4-BE49-F238E27FC236}">
                <a16:creationId xmlns:a16="http://schemas.microsoft.com/office/drawing/2014/main" id="{F890FCE1-8E18-1BB9-B32E-D895148796C5}"/>
              </a:ext>
            </a:extLst>
          </p:cNvPr>
          <p:cNvPicPr>
            <a:picLocks noChangeAspect="1"/>
          </p:cNvPicPr>
          <p:nvPr/>
        </p:nvPicPr>
        <p:blipFill>
          <a:blip r:embed="rId3"/>
          <a:stretch>
            <a:fillRect/>
          </a:stretch>
        </p:blipFill>
        <p:spPr>
          <a:xfrm>
            <a:off x="1696687" y="1817687"/>
            <a:ext cx="9044070" cy="5085160"/>
          </a:xfrm>
          <a:prstGeom prst="rect">
            <a:avLst/>
          </a:prstGeom>
        </p:spPr>
      </p:pic>
    </p:spTree>
    <p:extLst>
      <p:ext uri="{BB962C8B-B14F-4D97-AF65-F5344CB8AC3E}">
        <p14:creationId xmlns:p14="http://schemas.microsoft.com/office/powerpoint/2010/main" val="282670768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914658" y="581576"/>
            <a:ext cx="8942231" cy="399405"/>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Admin Home: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This is admin home page.</a:t>
            </a:r>
          </a:p>
        </p:txBody>
      </p:sp>
      <p:pic>
        <p:nvPicPr>
          <p:cNvPr id="4" name="Picture 3">
            <a:extLst>
              <a:ext uri="{FF2B5EF4-FFF2-40B4-BE49-F238E27FC236}">
                <a16:creationId xmlns:a16="http://schemas.microsoft.com/office/drawing/2014/main" id="{E397B5D6-E1DC-9DDC-89DF-B7775681C117}"/>
              </a:ext>
            </a:extLst>
          </p:cNvPr>
          <p:cNvPicPr>
            <a:picLocks noChangeAspect="1"/>
          </p:cNvPicPr>
          <p:nvPr/>
        </p:nvPicPr>
        <p:blipFill>
          <a:blip r:embed="rId2"/>
          <a:stretch>
            <a:fillRect/>
          </a:stretch>
        </p:blipFill>
        <p:spPr>
          <a:xfrm>
            <a:off x="2286000" y="1371601"/>
            <a:ext cx="8077200" cy="4904824"/>
          </a:xfrm>
          <a:prstGeom prst="rect">
            <a:avLst/>
          </a:prstGeom>
        </p:spPr>
      </p:pic>
    </p:spTree>
    <p:extLst>
      <p:ext uri="{BB962C8B-B14F-4D97-AF65-F5344CB8AC3E}">
        <p14:creationId xmlns:p14="http://schemas.microsoft.com/office/powerpoint/2010/main" val="24347682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215198" y="697514"/>
            <a:ext cx="5979522" cy="399405"/>
          </a:xfrm>
          <a:prstGeom prst="rect">
            <a:avLst/>
          </a:prstGeom>
        </p:spPr>
        <p:txBody>
          <a:bodyPr wrap="non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Add Photographer: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Here admin can add photographers</a:t>
            </a:r>
          </a:p>
        </p:txBody>
      </p:sp>
      <p:pic>
        <p:nvPicPr>
          <p:cNvPr id="4" name="Picture 3">
            <a:extLst>
              <a:ext uri="{FF2B5EF4-FFF2-40B4-BE49-F238E27FC236}">
                <a16:creationId xmlns:a16="http://schemas.microsoft.com/office/drawing/2014/main" id="{DC651D48-3F3A-EF0F-1119-14F73CE11F8C}"/>
              </a:ext>
            </a:extLst>
          </p:cNvPr>
          <p:cNvPicPr>
            <a:picLocks noChangeAspect="1"/>
          </p:cNvPicPr>
          <p:nvPr/>
        </p:nvPicPr>
        <p:blipFill>
          <a:blip r:embed="rId2"/>
          <a:stretch>
            <a:fillRect/>
          </a:stretch>
        </p:blipFill>
        <p:spPr>
          <a:xfrm>
            <a:off x="1919415" y="1817686"/>
            <a:ext cx="8762440" cy="4926809"/>
          </a:xfrm>
          <a:prstGeom prst="rect">
            <a:avLst/>
          </a:prstGeom>
        </p:spPr>
      </p:pic>
    </p:spTree>
    <p:extLst>
      <p:ext uri="{BB962C8B-B14F-4D97-AF65-F5344CB8AC3E}">
        <p14:creationId xmlns:p14="http://schemas.microsoft.com/office/powerpoint/2010/main" val="36525948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31323" y="575090"/>
            <a:ext cx="8259651" cy="728726"/>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View Photographers: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Here admin view all Photographers which are already added.</a:t>
            </a:r>
          </a:p>
        </p:txBody>
      </p:sp>
      <p:pic>
        <p:nvPicPr>
          <p:cNvPr id="4" name="Picture 3">
            <a:extLst>
              <a:ext uri="{FF2B5EF4-FFF2-40B4-BE49-F238E27FC236}">
                <a16:creationId xmlns:a16="http://schemas.microsoft.com/office/drawing/2014/main" id="{740CFDFE-FD4F-CF9F-5085-06A19857A417}"/>
              </a:ext>
            </a:extLst>
          </p:cNvPr>
          <p:cNvPicPr>
            <a:picLocks noChangeAspect="1"/>
          </p:cNvPicPr>
          <p:nvPr/>
        </p:nvPicPr>
        <p:blipFill>
          <a:blip r:embed="rId2"/>
          <a:stretch>
            <a:fillRect/>
          </a:stretch>
        </p:blipFill>
        <p:spPr>
          <a:xfrm>
            <a:off x="2202872" y="1817687"/>
            <a:ext cx="8049491" cy="4525944"/>
          </a:xfrm>
          <a:prstGeom prst="rect">
            <a:avLst/>
          </a:prstGeom>
        </p:spPr>
      </p:pic>
    </p:spTree>
    <p:extLst>
      <p:ext uri="{BB962C8B-B14F-4D97-AF65-F5344CB8AC3E}">
        <p14:creationId xmlns:p14="http://schemas.microsoft.com/office/powerpoint/2010/main" val="4049186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09511" y="78453"/>
            <a:ext cx="8911687" cy="644878"/>
          </a:xfrm>
        </p:spPr>
        <p:txBody>
          <a:bodyPr>
            <a:normAutofit/>
          </a:bodyPr>
          <a:lstStyle/>
          <a:p>
            <a:pPr algn="ctr"/>
            <a:r>
              <a:rPr lang="en-US" sz="2700" b="1" dirty="0">
                <a:latin typeface="Times New Roman" panose="02020603050405020304" pitchFamily="18" charset="0"/>
                <a:cs typeface="Times New Roman" panose="02020603050405020304" pitchFamily="18" charset="0"/>
              </a:rPr>
              <a:t>INTRODUCTION</a:t>
            </a:r>
            <a:endParaRPr lang="en-US" dirty="0"/>
          </a:p>
        </p:txBody>
      </p:sp>
      <p:sp>
        <p:nvSpPr>
          <p:cNvPr id="3" name="Content Placeholder 2"/>
          <p:cNvSpPr>
            <a:spLocks noGrp="1"/>
          </p:cNvSpPr>
          <p:nvPr>
            <p:ph idx="1"/>
          </p:nvPr>
        </p:nvSpPr>
        <p:spPr>
          <a:xfrm>
            <a:off x="828025" y="723331"/>
            <a:ext cx="10609509" cy="6134669"/>
          </a:xfrm>
        </p:spPr>
        <p:txBody>
          <a:bodyPr>
            <a:noAutofit/>
          </a:bodyPr>
          <a:lstStyle/>
          <a:p>
            <a:pPr algn="just">
              <a:lnSpc>
                <a:spcPct val="150000"/>
              </a:lnSpc>
              <a:spcAft>
                <a:spcPts val="800"/>
              </a:spcAft>
            </a:pPr>
            <a:r>
              <a:rPr lang="en-IN"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It is a new concept booking photographers using Java, where the other existing methods of booking photographers use Java, PHP, Python, C#, MS Access server. This system is made to keep the records about the bills of the customers. The administrator can manage all the accounts; the registered users like individual customers, commercial customers can only manage their own accounts and they cannot see any details of other customers. This system helps in maintaining the photographers. There are four modules namely Registration, Login, Admin and Photographers screen.</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lnSpc>
                <a:spcPct val="150000"/>
              </a:lnSpc>
              <a:buNone/>
            </a:pPr>
            <a:r>
              <a:rPr lang="en-IN" sz="2000" b="1" dirty="0">
                <a:latin typeface="Times New Roman" panose="02020603050405020304" pitchFamily="18" charset="0"/>
                <a:cs typeface="Times New Roman" panose="02020603050405020304" pitchFamily="18" charset="0"/>
              </a:rPr>
              <a:t>SOFTWARE DESCRIPTION </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b="1" dirty="0">
                <a:latin typeface="Times New Roman" panose="02020603050405020304" pitchFamily="18" charset="0"/>
                <a:cs typeface="Times New Roman" panose="02020603050405020304" pitchFamily="18" charset="0"/>
              </a:rPr>
              <a:t>A. JAVA </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dirty="0">
                <a:latin typeface="Times New Roman" panose="02020603050405020304" pitchFamily="18" charset="0"/>
                <a:cs typeface="Times New Roman" panose="02020603050405020304" pitchFamily="18" charset="0"/>
              </a:rPr>
              <a:t>Java is one of the computer languages which is purely object oriented. It has having many features of C++. This language can be used for doing web-based programs. Java supports </a:t>
            </a:r>
          </a:p>
          <a:p>
            <a:pPr marL="0" indent="0" algn="just">
              <a:lnSpc>
                <a:spcPct val="150000"/>
              </a:lnSpc>
              <a:buNone/>
            </a:pPr>
            <a:r>
              <a:rPr lang="en-IN" sz="2000" dirty="0">
                <a:latin typeface="Times New Roman" panose="02020603050405020304" pitchFamily="18" charset="0"/>
                <a:cs typeface="Times New Roman" panose="02020603050405020304" pitchFamily="18" charset="0"/>
                <a:sym typeface="Symbol" panose="05050102010706020507" pitchFamily="18" charset="2"/>
              </a:rPr>
              <a:t></a:t>
            </a:r>
            <a:r>
              <a:rPr lang="en-IN" sz="2000" dirty="0">
                <a:latin typeface="Times New Roman" panose="02020603050405020304" pitchFamily="18" charset="0"/>
                <a:cs typeface="Times New Roman" panose="02020603050405020304" pitchFamily="18" charset="0"/>
              </a:rPr>
              <a:t> Data abstraction and encapsulation. </a:t>
            </a:r>
          </a:p>
          <a:p>
            <a:pPr marL="0" indent="0" algn="just">
              <a:lnSpc>
                <a:spcPct val="150000"/>
              </a:lnSpc>
              <a:buNone/>
            </a:pPr>
            <a:r>
              <a:rPr lang="en-IN" sz="2000" dirty="0">
                <a:latin typeface="Times New Roman" panose="02020603050405020304" pitchFamily="18" charset="0"/>
                <a:cs typeface="Times New Roman" panose="02020603050405020304" pitchFamily="18" charset="0"/>
                <a:sym typeface="Symbol" panose="05050102010706020507" pitchFamily="18" charset="2"/>
              </a:rPr>
              <a:t></a:t>
            </a:r>
            <a:r>
              <a:rPr lang="en-IN" sz="2000" dirty="0">
                <a:latin typeface="Times New Roman" panose="02020603050405020304" pitchFamily="18" charset="0"/>
                <a:cs typeface="Times New Roman" panose="02020603050405020304" pitchFamily="18" charset="0"/>
              </a:rPr>
              <a:t> Inheritance.</a:t>
            </a:r>
            <a:endParaRPr lang="en-US" sz="2000"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6" name="Picture 5"/>
          <p:cNvPicPr/>
          <p:nvPr/>
        </p:nvPicPr>
        <p:blipFill>
          <a:blip r:embed="rId2" cstate="print">
            <a:extLst>
              <a:ext uri="{28A0092B-C50C-407E-A947-70E740481C1C}">
                <a14:useLocalDpi xmlns:a14="http://schemas.microsoft.com/office/drawing/2010/main" val="0"/>
              </a:ext>
            </a:extLst>
          </a:blip>
          <a:stretch>
            <a:fillRect/>
          </a:stretch>
        </p:blipFill>
        <p:spPr>
          <a:xfrm>
            <a:off x="10549987" y="189850"/>
            <a:ext cx="1500489" cy="533481"/>
          </a:xfrm>
          <a:prstGeom prst="rect">
            <a:avLst/>
          </a:prstGeom>
        </p:spPr>
      </p:pic>
    </p:spTree>
    <p:extLst>
      <p:ext uri="{BB962C8B-B14F-4D97-AF65-F5344CB8AC3E}">
        <p14:creationId xmlns:p14="http://schemas.microsoft.com/office/powerpoint/2010/main" val="28744038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343955" y="710393"/>
            <a:ext cx="6250557" cy="399405"/>
          </a:xfrm>
          <a:prstGeom prst="rect">
            <a:avLst/>
          </a:prstGeom>
        </p:spPr>
        <p:txBody>
          <a:bodyPr wrap="non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View Users: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Here admin view all users who are registered.</a:t>
            </a:r>
          </a:p>
        </p:txBody>
      </p:sp>
      <p:pic>
        <p:nvPicPr>
          <p:cNvPr id="4" name="Picture 3">
            <a:extLst>
              <a:ext uri="{FF2B5EF4-FFF2-40B4-BE49-F238E27FC236}">
                <a16:creationId xmlns:a16="http://schemas.microsoft.com/office/drawing/2014/main" id="{E0D32D63-B776-4AA8-9716-10083EE7701A}"/>
              </a:ext>
            </a:extLst>
          </p:cNvPr>
          <p:cNvPicPr>
            <a:picLocks noChangeAspect="1"/>
          </p:cNvPicPr>
          <p:nvPr/>
        </p:nvPicPr>
        <p:blipFill>
          <a:blip r:embed="rId2"/>
          <a:stretch>
            <a:fillRect/>
          </a:stretch>
        </p:blipFill>
        <p:spPr>
          <a:xfrm>
            <a:off x="1845492" y="1817686"/>
            <a:ext cx="8864071" cy="4983953"/>
          </a:xfrm>
          <a:prstGeom prst="rect">
            <a:avLst/>
          </a:prstGeom>
        </p:spPr>
      </p:pic>
    </p:spTree>
    <p:extLst>
      <p:ext uri="{BB962C8B-B14F-4D97-AF65-F5344CB8AC3E}">
        <p14:creationId xmlns:p14="http://schemas.microsoft.com/office/powerpoint/2010/main" val="2945491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911566" y="620240"/>
            <a:ext cx="6394828" cy="399405"/>
          </a:xfrm>
          <a:prstGeom prst="rect">
            <a:avLst/>
          </a:prstGeom>
        </p:spPr>
        <p:txBody>
          <a:bodyPr wrap="non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View Bookings: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Here admin view all bookings by the users.</a:t>
            </a:r>
          </a:p>
        </p:txBody>
      </p:sp>
      <p:pic>
        <p:nvPicPr>
          <p:cNvPr id="4" name="Picture 3">
            <a:extLst>
              <a:ext uri="{FF2B5EF4-FFF2-40B4-BE49-F238E27FC236}">
                <a16:creationId xmlns:a16="http://schemas.microsoft.com/office/drawing/2014/main" id="{319D692A-3688-A98A-B83C-5A36172542FE}"/>
              </a:ext>
            </a:extLst>
          </p:cNvPr>
          <p:cNvPicPr>
            <a:picLocks noChangeAspect="1"/>
          </p:cNvPicPr>
          <p:nvPr/>
        </p:nvPicPr>
        <p:blipFill>
          <a:blip r:embed="rId2"/>
          <a:stretch>
            <a:fillRect/>
          </a:stretch>
        </p:blipFill>
        <p:spPr>
          <a:xfrm>
            <a:off x="1549805" y="1817687"/>
            <a:ext cx="9035068" cy="5080099"/>
          </a:xfrm>
          <a:prstGeom prst="rect">
            <a:avLst/>
          </a:prstGeom>
        </p:spPr>
      </p:pic>
    </p:spTree>
    <p:extLst>
      <p:ext uri="{BB962C8B-B14F-4D97-AF65-F5344CB8AC3E}">
        <p14:creationId xmlns:p14="http://schemas.microsoft.com/office/powerpoint/2010/main" val="135601365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44202" y="652364"/>
            <a:ext cx="9650569" cy="399405"/>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User Login: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Here user can login with their required details.</a:t>
            </a:r>
          </a:p>
        </p:txBody>
      </p:sp>
      <p:pic>
        <p:nvPicPr>
          <p:cNvPr id="4" name="Picture 3">
            <a:extLst>
              <a:ext uri="{FF2B5EF4-FFF2-40B4-BE49-F238E27FC236}">
                <a16:creationId xmlns:a16="http://schemas.microsoft.com/office/drawing/2014/main" id="{E8332DFF-9A6C-56D6-DA2F-1082BCEFFA2D}"/>
              </a:ext>
            </a:extLst>
          </p:cNvPr>
          <p:cNvPicPr>
            <a:picLocks noChangeAspect="1"/>
          </p:cNvPicPr>
          <p:nvPr/>
        </p:nvPicPr>
        <p:blipFill>
          <a:blip r:embed="rId2"/>
          <a:stretch>
            <a:fillRect/>
          </a:stretch>
        </p:blipFill>
        <p:spPr>
          <a:xfrm>
            <a:off x="1574446" y="1817686"/>
            <a:ext cx="9024281" cy="4804787"/>
          </a:xfrm>
          <a:prstGeom prst="rect">
            <a:avLst/>
          </a:prstGeom>
        </p:spPr>
      </p:pic>
    </p:spTree>
    <p:extLst>
      <p:ext uri="{BB962C8B-B14F-4D97-AF65-F5344CB8AC3E}">
        <p14:creationId xmlns:p14="http://schemas.microsoft.com/office/powerpoint/2010/main" val="17434980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44202" y="652364"/>
            <a:ext cx="9650569" cy="399405"/>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User Register: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If the user login first time then must be register with these page.</a:t>
            </a:r>
          </a:p>
        </p:txBody>
      </p:sp>
      <p:pic>
        <p:nvPicPr>
          <p:cNvPr id="2" name="Picture 1">
            <a:extLst>
              <a:ext uri="{FF2B5EF4-FFF2-40B4-BE49-F238E27FC236}">
                <a16:creationId xmlns:a16="http://schemas.microsoft.com/office/drawing/2014/main" id="{D2F6B9AE-F419-1899-787F-E4AB2E1AE00B}"/>
              </a:ext>
            </a:extLst>
          </p:cNvPr>
          <p:cNvPicPr>
            <a:picLocks noChangeAspect="1"/>
          </p:cNvPicPr>
          <p:nvPr/>
        </p:nvPicPr>
        <p:blipFill>
          <a:blip r:embed="rId2"/>
          <a:stretch>
            <a:fillRect/>
          </a:stretch>
        </p:blipFill>
        <p:spPr>
          <a:xfrm>
            <a:off x="1673008" y="1817687"/>
            <a:ext cx="9216665" cy="4777077"/>
          </a:xfrm>
          <a:prstGeom prst="rect">
            <a:avLst/>
          </a:prstGeom>
        </p:spPr>
      </p:pic>
    </p:spTree>
    <p:extLst>
      <p:ext uri="{BB962C8B-B14F-4D97-AF65-F5344CB8AC3E}">
        <p14:creationId xmlns:p14="http://schemas.microsoft.com/office/powerpoint/2010/main" val="77420987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44202" y="652364"/>
            <a:ext cx="9650569" cy="399405"/>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User Home: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This is the user home page.</a:t>
            </a:r>
          </a:p>
        </p:txBody>
      </p:sp>
      <p:pic>
        <p:nvPicPr>
          <p:cNvPr id="2" name="Picture 1">
            <a:extLst>
              <a:ext uri="{FF2B5EF4-FFF2-40B4-BE49-F238E27FC236}">
                <a16:creationId xmlns:a16="http://schemas.microsoft.com/office/drawing/2014/main" id="{2DD8528E-E808-AC17-4270-523CF09765E4}"/>
              </a:ext>
            </a:extLst>
          </p:cNvPr>
          <p:cNvPicPr>
            <a:picLocks noChangeAspect="1"/>
          </p:cNvPicPr>
          <p:nvPr/>
        </p:nvPicPr>
        <p:blipFill>
          <a:blip r:embed="rId2"/>
          <a:stretch>
            <a:fillRect/>
          </a:stretch>
        </p:blipFill>
        <p:spPr>
          <a:xfrm>
            <a:off x="1644202" y="1817687"/>
            <a:ext cx="9328598" cy="4693949"/>
          </a:xfrm>
          <a:prstGeom prst="rect">
            <a:avLst/>
          </a:prstGeom>
        </p:spPr>
      </p:pic>
    </p:spTree>
    <p:extLst>
      <p:ext uri="{BB962C8B-B14F-4D97-AF65-F5344CB8AC3E}">
        <p14:creationId xmlns:p14="http://schemas.microsoft.com/office/powerpoint/2010/main" val="28372098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44202" y="652364"/>
            <a:ext cx="9650569" cy="728726"/>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User booking page: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After login user can view photographers and book particular photographer.</a:t>
            </a:r>
          </a:p>
        </p:txBody>
      </p:sp>
      <p:pic>
        <p:nvPicPr>
          <p:cNvPr id="2" name="Picture 1">
            <a:extLst>
              <a:ext uri="{FF2B5EF4-FFF2-40B4-BE49-F238E27FC236}">
                <a16:creationId xmlns:a16="http://schemas.microsoft.com/office/drawing/2014/main" id="{1029777F-FAAD-158E-3F4D-E3F3E46A8799}"/>
              </a:ext>
            </a:extLst>
          </p:cNvPr>
          <p:cNvPicPr>
            <a:picLocks noChangeAspect="1"/>
          </p:cNvPicPr>
          <p:nvPr/>
        </p:nvPicPr>
        <p:blipFill>
          <a:blip r:embed="rId2"/>
          <a:stretch>
            <a:fillRect/>
          </a:stretch>
        </p:blipFill>
        <p:spPr>
          <a:xfrm>
            <a:off x="2153268" y="1651433"/>
            <a:ext cx="8653278" cy="4865432"/>
          </a:xfrm>
          <a:prstGeom prst="rect">
            <a:avLst/>
          </a:prstGeom>
        </p:spPr>
      </p:pic>
    </p:spTree>
    <p:extLst>
      <p:ext uri="{BB962C8B-B14F-4D97-AF65-F5344CB8AC3E}">
        <p14:creationId xmlns:p14="http://schemas.microsoft.com/office/powerpoint/2010/main" val="257820984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44202" y="652364"/>
            <a:ext cx="9650569" cy="399405"/>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Check Status: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User can check the status its accepted or not by the photographer.</a:t>
            </a:r>
          </a:p>
        </p:txBody>
      </p:sp>
      <p:pic>
        <p:nvPicPr>
          <p:cNvPr id="2" name="Picture 1">
            <a:extLst>
              <a:ext uri="{FF2B5EF4-FFF2-40B4-BE49-F238E27FC236}">
                <a16:creationId xmlns:a16="http://schemas.microsoft.com/office/drawing/2014/main" id="{0C22D6BF-1D7C-629B-9C2C-4236920F69BC}"/>
              </a:ext>
            </a:extLst>
          </p:cNvPr>
          <p:cNvPicPr>
            <a:picLocks noChangeAspect="1"/>
          </p:cNvPicPr>
          <p:nvPr/>
        </p:nvPicPr>
        <p:blipFill>
          <a:blip r:embed="rId2"/>
          <a:stretch>
            <a:fillRect/>
          </a:stretch>
        </p:blipFill>
        <p:spPr>
          <a:xfrm>
            <a:off x="1697650" y="1817687"/>
            <a:ext cx="8762532" cy="4926861"/>
          </a:xfrm>
          <a:prstGeom prst="rect">
            <a:avLst/>
          </a:prstGeom>
        </p:spPr>
      </p:pic>
    </p:spTree>
    <p:extLst>
      <p:ext uri="{BB962C8B-B14F-4D97-AF65-F5344CB8AC3E}">
        <p14:creationId xmlns:p14="http://schemas.microsoft.com/office/powerpoint/2010/main" val="590705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44202" y="652364"/>
            <a:ext cx="9650569" cy="728726"/>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Photographer login: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Here photographer login with required credentials which are added by the admin.</a:t>
            </a:r>
          </a:p>
        </p:txBody>
      </p:sp>
      <p:pic>
        <p:nvPicPr>
          <p:cNvPr id="2" name="Picture 1">
            <a:extLst>
              <a:ext uri="{FF2B5EF4-FFF2-40B4-BE49-F238E27FC236}">
                <a16:creationId xmlns:a16="http://schemas.microsoft.com/office/drawing/2014/main" id="{B4ECEFD6-00B8-05AA-F5CC-DD3C67912E09}"/>
              </a:ext>
            </a:extLst>
          </p:cNvPr>
          <p:cNvPicPr>
            <a:picLocks noChangeAspect="1"/>
          </p:cNvPicPr>
          <p:nvPr/>
        </p:nvPicPr>
        <p:blipFill>
          <a:blip r:embed="rId2"/>
          <a:stretch>
            <a:fillRect/>
          </a:stretch>
        </p:blipFill>
        <p:spPr>
          <a:xfrm>
            <a:off x="1959304" y="1554451"/>
            <a:ext cx="8611714" cy="4842062"/>
          </a:xfrm>
          <a:prstGeom prst="rect">
            <a:avLst/>
          </a:prstGeom>
        </p:spPr>
      </p:pic>
    </p:spTree>
    <p:extLst>
      <p:ext uri="{BB962C8B-B14F-4D97-AF65-F5344CB8AC3E}">
        <p14:creationId xmlns:p14="http://schemas.microsoft.com/office/powerpoint/2010/main" val="251498496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44202" y="652364"/>
            <a:ext cx="9650569" cy="399405"/>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Photographer Home: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This is the photographer home page.</a:t>
            </a:r>
          </a:p>
        </p:txBody>
      </p:sp>
      <p:pic>
        <p:nvPicPr>
          <p:cNvPr id="2" name="Picture 1">
            <a:extLst>
              <a:ext uri="{FF2B5EF4-FFF2-40B4-BE49-F238E27FC236}">
                <a16:creationId xmlns:a16="http://schemas.microsoft.com/office/drawing/2014/main" id="{E76DB0C9-E475-FA05-6D4D-AF618BDE7282}"/>
              </a:ext>
            </a:extLst>
          </p:cNvPr>
          <p:cNvPicPr>
            <a:picLocks noChangeAspect="1"/>
          </p:cNvPicPr>
          <p:nvPr/>
        </p:nvPicPr>
        <p:blipFill>
          <a:blip r:embed="rId2"/>
          <a:stretch>
            <a:fillRect/>
          </a:stretch>
        </p:blipFill>
        <p:spPr>
          <a:xfrm>
            <a:off x="1590227" y="1609869"/>
            <a:ext cx="9011546" cy="5066873"/>
          </a:xfrm>
          <a:prstGeom prst="rect">
            <a:avLst/>
          </a:prstGeom>
        </p:spPr>
      </p:pic>
    </p:spTree>
    <p:extLst>
      <p:ext uri="{BB962C8B-B14F-4D97-AF65-F5344CB8AC3E}">
        <p14:creationId xmlns:p14="http://schemas.microsoft.com/office/powerpoint/2010/main" val="11221328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44202" y="652364"/>
            <a:ext cx="9650569" cy="728726"/>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View Requests and Accept:</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 Here photographer can view all the requests which are booked by the user.</a:t>
            </a:r>
          </a:p>
        </p:txBody>
      </p:sp>
      <p:pic>
        <p:nvPicPr>
          <p:cNvPr id="2" name="Picture 1">
            <a:extLst>
              <a:ext uri="{FF2B5EF4-FFF2-40B4-BE49-F238E27FC236}">
                <a16:creationId xmlns:a16="http://schemas.microsoft.com/office/drawing/2014/main" id="{3D52E970-9282-4FB6-4762-04079B9F80BC}"/>
              </a:ext>
            </a:extLst>
          </p:cNvPr>
          <p:cNvPicPr>
            <a:picLocks noChangeAspect="1"/>
          </p:cNvPicPr>
          <p:nvPr/>
        </p:nvPicPr>
        <p:blipFill>
          <a:blip r:embed="rId2"/>
          <a:stretch>
            <a:fillRect/>
          </a:stretch>
        </p:blipFill>
        <p:spPr>
          <a:xfrm>
            <a:off x="1644202" y="1418282"/>
            <a:ext cx="9269106" cy="5211690"/>
          </a:xfrm>
          <a:prstGeom prst="rect">
            <a:avLst/>
          </a:prstGeom>
        </p:spPr>
      </p:pic>
    </p:spTree>
    <p:extLst>
      <p:ext uri="{BB962C8B-B14F-4D97-AF65-F5344CB8AC3E}">
        <p14:creationId xmlns:p14="http://schemas.microsoft.com/office/powerpoint/2010/main" val="432058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4DB50099-528F-464C-BB03-DA246C334E1E}"/>
              </a:ext>
            </a:extLst>
          </p:cNvPr>
          <p:cNvSpPr txBox="1"/>
          <p:nvPr/>
        </p:nvSpPr>
        <p:spPr>
          <a:xfrm>
            <a:off x="913651" y="470945"/>
            <a:ext cx="10211359" cy="5576014"/>
          </a:xfrm>
          <a:prstGeom prst="rect">
            <a:avLst/>
          </a:prstGeom>
          <a:noFill/>
        </p:spPr>
        <p:txBody>
          <a:bodyPr wrap="square">
            <a:spAutoFit/>
          </a:bodyPr>
          <a:lstStyle/>
          <a:p>
            <a:pPr algn="just">
              <a:lnSpc>
                <a:spcPct val="150000"/>
              </a:lnSpc>
            </a:pPr>
            <a:r>
              <a:rPr lang="en-IN" sz="2000" dirty="0">
                <a:latin typeface="Times New Roman" panose="02020603050405020304" pitchFamily="18" charset="0"/>
                <a:cs typeface="Times New Roman" panose="02020603050405020304" pitchFamily="18" charset="0"/>
                <a:sym typeface="Symbol" panose="05050102010706020507" pitchFamily="18" charset="2"/>
              </a:rPr>
              <a:t></a:t>
            </a:r>
            <a:r>
              <a:rPr lang="en-IN" sz="2000" dirty="0">
                <a:latin typeface="Times New Roman" panose="02020603050405020304" pitchFamily="18" charset="0"/>
                <a:cs typeface="Times New Roman" panose="02020603050405020304" pitchFamily="18" charset="0"/>
              </a:rPr>
              <a:t> Polymorphism. </a:t>
            </a:r>
          </a:p>
          <a:p>
            <a:pPr algn="just">
              <a:lnSpc>
                <a:spcPct val="150000"/>
              </a:lnSpc>
            </a:pPr>
            <a:r>
              <a:rPr lang="en-IN" sz="2000" dirty="0">
                <a:latin typeface="Times New Roman" panose="02020603050405020304" pitchFamily="18" charset="0"/>
                <a:cs typeface="Times New Roman" panose="02020603050405020304" pitchFamily="18" charset="0"/>
                <a:sym typeface="Symbol" panose="05050102010706020507" pitchFamily="18" charset="2"/>
              </a:rPr>
              <a:t></a:t>
            </a:r>
            <a:r>
              <a:rPr lang="en-IN" sz="2000" dirty="0">
                <a:latin typeface="Times New Roman" panose="02020603050405020304" pitchFamily="18" charset="0"/>
                <a:cs typeface="Times New Roman" panose="02020603050405020304" pitchFamily="18" charset="0"/>
              </a:rPr>
              <a:t> Dynamic binding. </a:t>
            </a:r>
          </a:p>
          <a:p>
            <a:pPr algn="just">
              <a:lnSpc>
                <a:spcPct val="150000"/>
              </a:lnSpc>
            </a:pPr>
            <a:r>
              <a:rPr lang="en-IN" sz="2000" b="1" dirty="0">
                <a:latin typeface="Times New Roman" panose="02020603050405020304" pitchFamily="18" charset="0"/>
                <a:cs typeface="Times New Roman" panose="02020603050405020304" pitchFamily="18" charset="0"/>
              </a:rPr>
              <a:t>B. BENEFITS AND APPLICATION OF OOPS </a:t>
            </a:r>
            <a:endParaRPr lang="en-IN" sz="2000" dirty="0">
              <a:latin typeface="Times New Roman" panose="02020603050405020304" pitchFamily="18" charset="0"/>
              <a:cs typeface="Times New Roman" panose="02020603050405020304" pitchFamily="18" charset="0"/>
            </a:endParaRPr>
          </a:p>
          <a:p>
            <a:pPr algn="just">
              <a:lnSpc>
                <a:spcPct val="150000"/>
              </a:lnSpc>
            </a:pPr>
            <a:r>
              <a:rPr lang="en-IN" sz="2000" dirty="0">
                <a:latin typeface="Times New Roman" panose="02020603050405020304" pitchFamily="18" charset="0"/>
                <a:cs typeface="Times New Roman" panose="02020603050405020304" pitchFamily="18" charset="0"/>
              </a:rPr>
              <a:t>Since oops supports inheritance and polymorphism, it eliminates redundant codes and extend the use of existing classes. Therefore, we can build the programs on a classic working model. This ensures high productivity. Data hiding helps the programmer to build secure applications. It is easy to have multiple objects to co-exist and better possibility of upgradation. Software complexity can easily manage. Following are the features of Java, </a:t>
            </a:r>
          </a:p>
          <a:p>
            <a:pPr algn="just">
              <a:lnSpc>
                <a:spcPct val="150000"/>
              </a:lnSpc>
            </a:pPr>
            <a:r>
              <a:rPr lang="en-IN" sz="2000" dirty="0">
                <a:latin typeface="Times New Roman" panose="02020603050405020304" pitchFamily="18" charset="0"/>
                <a:cs typeface="Times New Roman" panose="02020603050405020304" pitchFamily="18" charset="0"/>
                <a:sym typeface="Symbol" panose="05050102010706020507" pitchFamily="18" charset="2"/>
              </a:rPr>
              <a:t></a:t>
            </a:r>
            <a:r>
              <a:rPr lang="en-IN" sz="2000" dirty="0">
                <a:latin typeface="Times New Roman" panose="02020603050405020304" pitchFamily="18" charset="0"/>
                <a:cs typeface="Times New Roman" panose="02020603050405020304" pitchFamily="18" charset="0"/>
              </a:rPr>
              <a:t> Compiled and interpreted. </a:t>
            </a:r>
          </a:p>
          <a:p>
            <a:pPr algn="just">
              <a:lnSpc>
                <a:spcPct val="150000"/>
              </a:lnSpc>
            </a:pPr>
            <a:r>
              <a:rPr lang="en-IN" sz="2000" dirty="0">
                <a:latin typeface="Times New Roman" panose="02020603050405020304" pitchFamily="18" charset="0"/>
                <a:cs typeface="Times New Roman" panose="02020603050405020304" pitchFamily="18" charset="0"/>
                <a:sym typeface="Symbol" panose="05050102010706020507" pitchFamily="18" charset="2"/>
              </a:rPr>
              <a:t></a:t>
            </a:r>
            <a:r>
              <a:rPr lang="en-IN" sz="2000" dirty="0">
                <a:latin typeface="Times New Roman" panose="02020603050405020304" pitchFamily="18" charset="0"/>
                <a:cs typeface="Times New Roman" panose="02020603050405020304" pitchFamily="18" charset="0"/>
              </a:rPr>
              <a:t> Platform independent and portable. </a:t>
            </a:r>
          </a:p>
          <a:p>
            <a:pPr algn="just">
              <a:lnSpc>
                <a:spcPct val="150000"/>
              </a:lnSpc>
            </a:pPr>
            <a:r>
              <a:rPr lang="en-IN" sz="2000" dirty="0">
                <a:latin typeface="Times New Roman" panose="02020603050405020304" pitchFamily="18" charset="0"/>
                <a:cs typeface="Times New Roman" panose="02020603050405020304" pitchFamily="18" charset="0"/>
                <a:sym typeface="Symbol" panose="05050102010706020507" pitchFamily="18" charset="2"/>
              </a:rPr>
              <a:t></a:t>
            </a:r>
            <a:r>
              <a:rPr lang="en-IN" sz="2000" dirty="0">
                <a:latin typeface="Times New Roman" panose="02020603050405020304" pitchFamily="18" charset="0"/>
                <a:cs typeface="Times New Roman" panose="02020603050405020304" pitchFamily="18" charset="0"/>
              </a:rPr>
              <a:t> Object oriented. </a:t>
            </a:r>
          </a:p>
          <a:p>
            <a:pPr algn="just">
              <a:lnSpc>
                <a:spcPct val="150000"/>
              </a:lnSpc>
            </a:pPr>
            <a:r>
              <a:rPr lang="en-IN" sz="2000" dirty="0">
                <a:latin typeface="Times New Roman" panose="02020603050405020304" pitchFamily="18" charset="0"/>
                <a:cs typeface="Times New Roman" panose="02020603050405020304" pitchFamily="18" charset="0"/>
                <a:sym typeface="Symbol" panose="05050102010706020507" pitchFamily="18" charset="2"/>
              </a:rPr>
              <a:t></a:t>
            </a:r>
            <a:r>
              <a:rPr lang="en-IN" sz="2000" dirty="0">
                <a:latin typeface="Times New Roman" panose="02020603050405020304" pitchFamily="18" charset="0"/>
                <a:cs typeface="Times New Roman" panose="02020603050405020304" pitchFamily="18" charset="0"/>
              </a:rPr>
              <a:t> Robust and secure.</a:t>
            </a:r>
          </a:p>
        </p:txBody>
      </p:sp>
      <p:pic>
        <p:nvPicPr>
          <p:cNvPr id="5" name="Picture 4"/>
          <p:cNvPicPr/>
          <p:nvPr/>
        </p:nvPicPr>
        <p:blipFill>
          <a:blip r:embed="rId2" cstate="print">
            <a:extLst>
              <a:ext uri="{28A0092B-C50C-407E-A947-70E740481C1C}">
                <a14:useLocalDpi xmlns:a14="http://schemas.microsoft.com/office/drawing/2010/main" val="0"/>
              </a:ext>
            </a:extLst>
          </a:blip>
          <a:stretch>
            <a:fillRect/>
          </a:stretch>
        </p:blipFill>
        <p:spPr>
          <a:xfrm>
            <a:off x="10534396" y="0"/>
            <a:ext cx="1516079" cy="586854"/>
          </a:xfrm>
          <a:prstGeom prst="rect">
            <a:avLst/>
          </a:prstGeom>
        </p:spPr>
      </p:pic>
    </p:spTree>
    <p:extLst>
      <p:ext uri="{BB962C8B-B14F-4D97-AF65-F5344CB8AC3E}">
        <p14:creationId xmlns:p14="http://schemas.microsoft.com/office/powerpoint/2010/main" val="155351801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44202" y="652364"/>
            <a:ext cx="9650569" cy="399405"/>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Album: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This is the album page here we can see different types of photographs.</a:t>
            </a:r>
          </a:p>
        </p:txBody>
      </p:sp>
      <p:pic>
        <p:nvPicPr>
          <p:cNvPr id="2" name="Picture 1">
            <a:extLst>
              <a:ext uri="{FF2B5EF4-FFF2-40B4-BE49-F238E27FC236}">
                <a16:creationId xmlns:a16="http://schemas.microsoft.com/office/drawing/2014/main" id="{226449F1-DCC1-9C21-6524-B5AFB20AF20B}"/>
              </a:ext>
            </a:extLst>
          </p:cNvPr>
          <p:cNvPicPr>
            <a:picLocks noChangeAspect="1"/>
          </p:cNvPicPr>
          <p:nvPr/>
        </p:nvPicPr>
        <p:blipFill>
          <a:blip r:embed="rId2"/>
          <a:stretch>
            <a:fillRect/>
          </a:stretch>
        </p:blipFill>
        <p:spPr>
          <a:xfrm>
            <a:off x="2017978" y="1817687"/>
            <a:ext cx="8816277" cy="4957080"/>
          </a:xfrm>
          <a:prstGeom prst="rect">
            <a:avLst/>
          </a:prstGeom>
        </p:spPr>
      </p:pic>
    </p:spTree>
    <p:extLst>
      <p:ext uri="{BB962C8B-B14F-4D97-AF65-F5344CB8AC3E}">
        <p14:creationId xmlns:p14="http://schemas.microsoft.com/office/powerpoint/2010/main" val="195063881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644202" y="652364"/>
            <a:ext cx="9650569" cy="399405"/>
          </a:xfrm>
          <a:prstGeom prst="rect">
            <a:avLst/>
          </a:prstGeom>
        </p:spPr>
        <p:txBody>
          <a:bodyPr wrap="square">
            <a:spAutoFit/>
          </a:bodyPr>
          <a:lstStyle/>
          <a:p>
            <a:pPr>
              <a:lnSpc>
                <a:spcPct val="107000"/>
              </a:lnSpc>
              <a:spcAft>
                <a:spcPts val="800"/>
              </a:spcAft>
            </a:pPr>
            <a:r>
              <a:rPr lang="en-IN" sz="2000" b="1" dirty="0">
                <a:effectLst/>
                <a:latin typeface="Times New Roman" panose="02020603050405020304" pitchFamily="18" charset="0"/>
                <a:ea typeface="Calibri" panose="020F0502020204030204" pitchFamily="34" charset="0"/>
                <a:cs typeface="Times New Roman" panose="02020603050405020304" pitchFamily="18" charset="0"/>
              </a:rPr>
              <a:t>Rentals:  </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This is rentals page here we can see some rentals cameras.</a:t>
            </a:r>
          </a:p>
        </p:txBody>
      </p:sp>
      <p:pic>
        <p:nvPicPr>
          <p:cNvPr id="2" name="Picture 1">
            <a:extLst>
              <a:ext uri="{FF2B5EF4-FFF2-40B4-BE49-F238E27FC236}">
                <a16:creationId xmlns:a16="http://schemas.microsoft.com/office/drawing/2014/main" id="{2A8DBF77-6DD3-C543-88BB-EEE5FE19FA9C}"/>
              </a:ext>
            </a:extLst>
          </p:cNvPr>
          <p:cNvPicPr>
            <a:picLocks noChangeAspect="1"/>
          </p:cNvPicPr>
          <p:nvPr/>
        </p:nvPicPr>
        <p:blipFill>
          <a:blip r:embed="rId2"/>
          <a:stretch>
            <a:fillRect/>
          </a:stretch>
        </p:blipFill>
        <p:spPr>
          <a:xfrm>
            <a:off x="1586928" y="1623723"/>
            <a:ext cx="9018144" cy="5070583"/>
          </a:xfrm>
          <a:prstGeom prst="rect">
            <a:avLst/>
          </a:prstGeom>
        </p:spPr>
      </p:pic>
    </p:spTree>
    <p:extLst>
      <p:ext uri="{BB962C8B-B14F-4D97-AF65-F5344CB8AC3E}">
        <p14:creationId xmlns:p14="http://schemas.microsoft.com/office/powerpoint/2010/main" val="24069603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2219" y="624110"/>
            <a:ext cx="10382394" cy="373417"/>
          </a:xfrm>
        </p:spPr>
        <p:txBody>
          <a:bodyPr>
            <a:normAutofit fontScale="90000"/>
          </a:bodyPr>
          <a:lstStyle/>
          <a:p>
            <a:pPr algn="ctr"/>
            <a:r>
              <a:rPr lang="en-US" sz="2800" b="1" dirty="0">
                <a:solidFill>
                  <a:srgbClr val="7030A0"/>
                </a:solidFill>
                <a:latin typeface="Times New Roman" panose="02020603050405020304" pitchFamily="18" charset="0"/>
                <a:cs typeface="Times New Roman" panose="02020603050405020304" pitchFamily="18" charset="0"/>
              </a:rPr>
              <a:t>CONCLUSION</a:t>
            </a:r>
            <a:endParaRPr lang="en-IN" sz="2800" b="1" dirty="0">
              <a:solidFill>
                <a:srgbClr val="7030A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60331" y="1690687"/>
            <a:ext cx="9993469" cy="3988895"/>
          </a:xfrm>
        </p:spPr>
        <p:txBody>
          <a:bodyPr>
            <a:normAutofit/>
          </a:bodyPr>
          <a:lstStyle/>
          <a:p>
            <a:pPr marL="0" indent="0" algn="just">
              <a:lnSpc>
                <a:spcPct val="150000"/>
              </a:lnSpc>
              <a:buNone/>
            </a:pPr>
            <a:r>
              <a:rPr lang="en-IN" sz="2000" dirty="0">
                <a:latin typeface="Times New Roman" panose="02020603050405020304" pitchFamily="18" charset="0"/>
                <a:cs typeface="Times New Roman" panose="02020603050405020304" pitchFamily="18" charset="0"/>
              </a:rPr>
              <a:t>In this project we have successfully created a user friendly web application called Photography Website which is useful to the users to book photographers via </a:t>
            </a:r>
            <a:r>
              <a:rPr lang="en-IN" sz="2000" dirty="0" err="1">
                <a:latin typeface="Times New Roman" panose="02020603050405020304" pitchFamily="18" charset="0"/>
                <a:cs typeface="Times New Roman" panose="02020603050405020304" pitchFamily="18" charset="0"/>
              </a:rPr>
              <a:t>onlne</a:t>
            </a:r>
            <a:r>
              <a:rPr lang="en-IN" sz="2000" dirty="0">
                <a:latin typeface="Times New Roman" panose="02020603050405020304" pitchFamily="18" charset="0"/>
                <a:cs typeface="Times New Roman" panose="02020603050405020304" pitchFamily="18" charset="0"/>
              </a:rPr>
              <a:t>. The project's goal is to create an application software to lessen the human labour involved. Here Admin can add all the photographers  and also view all photographers , users, bookings. User can register and login with their own details</a:t>
            </a:r>
            <a:r>
              <a:rPr lang="en-IN" sz="2000" dirty="0">
                <a:solidFill>
                  <a:schemeClr val="accent6">
                    <a:lumMod val="50000"/>
                  </a:schemeClr>
                </a:solidFill>
                <a:latin typeface="Times New Roman" panose="02020603050405020304" pitchFamily="18" charset="0"/>
                <a:cs typeface="Times New Roman" panose="02020603050405020304" pitchFamily="18" charset="0"/>
              </a:rPr>
              <a:t>. </a:t>
            </a:r>
            <a:r>
              <a:rPr lang="en-IN" sz="2000" dirty="0">
                <a:solidFill>
                  <a:schemeClr val="accent6">
                    <a:lumMod val="50000"/>
                  </a:schemeClr>
                </a:solidFill>
                <a:effectLst/>
                <a:latin typeface="Times New Roman" panose="02020603050405020304" pitchFamily="18" charset="0"/>
                <a:ea typeface="Calibri" panose="020F0502020204030204" pitchFamily="34" charset="0"/>
                <a:cs typeface="Times New Roman" panose="02020603050405020304" pitchFamily="18" charset="0"/>
              </a:rPr>
              <a:t>Here user can book photographers by through this project. Users need not to go directly to the photographers, here we are added the feature of admin like adding all the photographers, user can check photographers directly he/she can get access through the details.</a:t>
            </a:r>
            <a:endParaRPr lang="en-IN" sz="2000" dirty="0">
              <a:solidFill>
                <a:schemeClr val="accent6">
                  <a:lumMod val="50000"/>
                </a:schemeClr>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lgn="just">
              <a:lnSpc>
                <a:spcPct val="150000"/>
              </a:lnSpc>
              <a:buNone/>
            </a:pP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509277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8048" y="38637"/>
            <a:ext cx="10515600" cy="643943"/>
          </a:xfrm>
        </p:spPr>
        <p:txBody>
          <a:bodyPr>
            <a:normAutofit/>
          </a:bodyPr>
          <a:lstStyle/>
          <a:p>
            <a:pPr algn="ctr"/>
            <a:r>
              <a:rPr lang="en-US" sz="2800" b="1" dirty="0">
                <a:solidFill>
                  <a:srgbClr val="7030A0"/>
                </a:solidFill>
                <a:latin typeface="Times New Roman" panose="02020603050405020304" pitchFamily="18" charset="0"/>
                <a:cs typeface="Times New Roman" panose="02020603050405020304" pitchFamily="18" charset="0"/>
              </a:rPr>
              <a:t>REFERENCES</a:t>
            </a:r>
            <a:endParaRPr lang="en-IN" sz="2800" b="1" dirty="0">
              <a:solidFill>
                <a:srgbClr val="7030A0"/>
              </a:solidFill>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579549" y="682580"/>
            <a:ext cx="10998559" cy="6168979"/>
          </a:xfrm>
        </p:spPr>
        <p:txBody>
          <a:bodyPr>
            <a:noAutofit/>
          </a:bodyPr>
          <a:lstStyle/>
          <a:p>
            <a:pPr algn="just">
              <a:lnSpc>
                <a:spcPct val="150000"/>
              </a:lnSpc>
              <a:spcAft>
                <a:spcPts val="800"/>
              </a:spcAft>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1) Spencer, D A (1973). The Focal Dictionary of Photographic Technologies. Focal Press. p. 454. ISBN 978-0133227192.</a:t>
            </a:r>
          </a:p>
          <a:p>
            <a:pPr algn="just">
              <a:lnSpc>
                <a:spcPct val="150000"/>
              </a:lnSpc>
              <a:spcAft>
                <a:spcPts val="800"/>
              </a:spcAft>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2. Eder, J.M. (1945) [1932]. History of Photography, 4th. edition [</a:t>
            </a:r>
            <a:r>
              <a:rPr lang="en-IN" sz="2000" dirty="0" err="1">
                <a:effectLst/>
                <a:latin typeface="Times New Roman" panose="02020603050405020304" pitchFamily="18" charset="0"/>
                <a:ea typeface="Calibri" panose="020F0502020204030204" pitchFamily="34" charset="0"/>
                <a:cs typeface="Times New Roman" panose="02020603050405020304" pitchFamily="18" charset="0"/>
              </a:rPr>
              <a:t>Geschichte</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 der     </a:t>
            </a:r>
            <a:r>
              <a:rPr lang="en-IN" sz="2000" dirty="0" err="1">
                <a:effectLst/>
                <a:latin typeface="Times New Roman" panose="02020603050405020304" pitchFamily="18" charset="0"/>
                <a:ea typeface="Calibri" panose="020F0502020204030204" pitchFamily="34" charset="0"/>
                <a:cs typeface="Times New Roman" panose="02020603050405020304" pitchFamily="18" charset="0"/>
              </a:rPr>
              <a:t>Photographie</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 New York: Dover Publications, Inc. pp. 258–59. ISBN 978-0486235868.</a:t>
            </a:r>
          </a:p>
          <a:p>
            <a:pPr algn="just">
              <a:lnSpc>
                <a:spcPct val="150000"/>
              </a:lnSpc>
              <a:spcAft>
                <a:spcPts val="800"/>
              </a:spcAft>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3. Nacional de </a:t>
            </a:r>
            <a:r>
              <a:rPr lang="en-IN" sz="2000" dirty="0" err="1">
                <a:effectLst/>
                <a:latin typeface="Times New Roman" panose="02020603050405020304" pitchFamily="18" charset="0"/>
                <a:ea typeface="Calibri" panose="020F0502020204030204" pitchFamily="34" charset="0"/>
                <a:cs typeface="Times New Roman" panose="02020603050405020304" pitchFamily="18" charset="0"/>
              </a:rPr>
              <a:t>Antropología</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 e Historia. ISBN 978- 9680300204</a:t>
            </a:r>
          </a:p>
          <a:p>
            <a:pPr algn="just">
              <a:lnSpc>
                <a:spcPct val="150000"/>
              </a:lnSpc>
              <a:spcAft>
                <a:spcPts val="800"/>
              </a:spcAft>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4. "Photography". </a:t>
            </a:r>
            <a:r>
              <a:rPr lang="en-IN" sz="2000" dirty="0" err="1">
                <a:effectLst/>
                <a:latin typeface="Times New Roman" panose="02020603050405020304" pitchFamily="18" charset="0"/>
                <a:ea typeface="Calibri" panose="020F0502020204030204" pitchFamily="34" charset="0"/>
                <a:cs typeface="Times New Roman" panose="02020603050405020304" pitchFamily="18" charset="0"/>
              </a:rPr>
              <a:t>Vossische</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 Zeitung. 25 February 1839.</a:t>
            </a:r>
          </a:p>
          <a:p>
            <a:pPr algn="just">
              <a:lnSpc>
                <a:spcPct val="150000"/>
              </a:lnSpc>
              <a:spcAft>
                <a:spcPts val="800"/>
              </a:spcAft>
            </a:pP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800"/>
              </a:spcAft>
            </a:pP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9152613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78795" y="251063"/>
            <a:ext cx="10586433" cy="6606937"/>
          </a:xfrm>
          <a:prstGeom prst="rect">
            <a:avLst/>
          </a:prstGeom>
        </p:spPr>
        <p:txBody>
          <a:bodyPr wrap="square">
            <a:spAutoFit/>
          </a:bodyPr>
          <a:lstStyle/>
          <a:p>
            <a:pPr marL="342900" indent="-342900" algn="just">
              <a:lnSpc>
                <a:spcPct val="150000"/>
              </a:lnSpc>
              <a:spcAft>
                <a:spcPts val="800"/>
              </a:spcAft>
              <a:buFont typeface="Symbol" panose="05050102010706020507" pitchFamily="18" charset="2"/>
              <a:buChar char="·"/>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Familiar, simple and small. </a:t>
            </a:r>
          </a:p>
          <a:p>
            <a:pPr marL="342900" indent="-342900" algn="just">
              <a:lnSpc>
                <a:spcPct val="150000"/>
              </a:lnSpc>
              <a:spcAft>
                <a:spcPts val="800"/>
              </a:spcAft>
              <a:buFont typeface="Symbol" panose="05050102010706020507" pitchFamily="18" charset="2"/>
              <a:buChar char="·"/>
            </a:pPr>
            <a:r>
              <a:rPr lang="en-IN" sz="2000" dirty="0">
                <a:latin typeface="Times New Roman" panose="02020603050405020304" pitchFamily="18" charset="0"/>
                <a:ea typeface="Calibri" panose="020F0502020204030204" pitchFamily="34" charset="0"/>
                <a:cs typeface="Times New Roman" panose="02020603050405020304" pitchFamily="18" charset="0"/>
              </a:rPr>
              <a:t>Distributed. </a:t>
            </a:r>
          </a:p>
          <a:p>
            <a:pPr marL="342900" indent="-342900" algn="just">
              <a:lnSpc>
                <a:spcPct val="150000"/>
              </a:lnSpc>
              <a:spcAft>
                <a:spcPts val="800"/>
              </a:spcAft>
              <a:buFont typeface="Symbol" panose="05050102010706020507" pitchFamily="18" charset="2"/>
              <a:buChar char="·"/>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Multithreaded and interactive. </a:t>
            </a:r>
          </a:p>
          <a:p>
            <a:pPr marL="342900" indent="-342900" algn="just">
              <a:lnSpc>
                <a:spcPct val="150000"/>
              </a:lnSpc>
              <a:spcAft>
                <a:spcPts val="800"/>
              </a:spcAft>
              <a:buFont typeface="Symbol" panose="05050102010706020507" pitchFamily="18" charset="2"/>
              <a:buChar char="·"/>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High performance. </a:t>
            </a:r>
          </a:p>
          <a:p>
            <a:pPr marL="342900" indent="-342900" algn="just">
              <a:lnSpc>
                <a:spcPct val="150000"/>
              </a:lnSpc>
              <a:spcAft>
                <a:spcPts val="800"/>
              </a:spcAft>
              <a:buFont typeface="Symbol" panose="05050102010706020507" pitchFamily="18" charset="2"/>
              <a:buChar char="·"/>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Dynamic and extensible. </a:t>
            </a:r>
          </a:p>
          <a:p>
            <a:pPr algn="just">
              <a:lnSpc>
                <a:spcPct val="150000"/>
              </a:lnSpc>
            </a:pP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Java compiler compiles and interprets the source code and generates machine code that can be directly run by the Java Runtime Environment. Since this code is platform independent it can be ported to any system we use or work on. This features enables the programmer to develop browser programs. Actually, java provides unlimited number of cacheable applets and applications. Each and every thing in java is represented in objects. All the data and objects are resets inside the objects and classes. Java provides many safeguards, it has strict run time and compile time checking. Java provides safeguards to code written it is designed as a garbage collected language relieving the programmers virtually all memory management problems.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70701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32866" y="111878"/>
            <a:ext cx="8802955" cy="628346"/>
          </a:xfrm>
        </p:spPr>
        <p:txBody>
          <a:bodyPr>
            <a:normAutofit/>
          </a:bodyPr>
          <a:lstStyle/>
          <a:p>
            <a:pPr algn="ctr"/>
            <a:r>
              <a:rPr lang="en-US" sz="2700" b="1" dirty="0">
                <a:latin typeface="Times New Roman" panose="02020603050405020304" pitchFamily="18" charset="0"/>
                <a:cs typeface="Times New Roman" panose="02020603050405020304" pitchFamily="18" charset="0"/>
              </a:rPr>
              <a:t>LITERATURE REVIEW</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41701088"/>
              </p:ext>
            </p:extLst>
          </p:nvPr>
        </p:nvGraphicFramePr>
        <p:xfrm>
          <a:off x="923610" y="740224"/>
          <a:ext cx="10342367" cy="5799822"/>
        </p:xfrm>
        <a:graphic>
          <a:graphicData uri="http://schemas.openxmlformats.org/drawingml/2006/table">
            <a:tbl>
              <a:tblPr firstRow="1" bandRow="1">
                <a:tableStyleId>{5940675A-B579-460E-94D1-54222C63F5DA}</a:tableStyleId>
              </a:tblPr>
              <a:tblGrid>
                <a:gridCol w="563122">
                  <a:extLst>
                    <a:ext uri="{9D8B030D-6E8A-4147-A177-3AD203B41FA5}">
                      <a16:colId xmlns:a16="http://schemas.microsoft.com/office/drawing/2014/main" val="20000"/>
                    </a:ext>
                  </a:extLst>
                </a:gridCol>
                <a:gridCol w="1919189">
                  <a:extLst>
                    <a:ext uri="{9D8B030D-6E8A-4147-A177-3AD203B41FA5}">
                      <a16:colId xmlns:a16="http://schemas.microsoft.com/office/drawing/2014/main" val="20001"/>
                    </a:ext>
                  </a:extLst>
                </a:gridCol>
                <a:gridCol w="2099257">
                  <a:extLst>
                    <a:ext uri="{9D8B030D-6E8A-4147-A177-3AD203B41FA5}">
                      <a16:colId xmlns:a16="http://schemas.microsoft.com/office/drawing/2014/main" val="20002"/>
                    </a:ext>
                  </a:extLst>
                </a:gridCol>
                <a:gridCol w="2498501">
                  <a:extLst>
                    <a:ext uri="{9D8B030D-6E8A-4147-A177-3AD203B41FA5}">
                      <a16:colId xmlns:a16="http://schemas.microsoft.com/office/drawing/2014/main" val="20003"/>
                    </a:ext>
                  </a:extLst>
                </a:gridCol>
                <a:gridCol w="3262298">
                  <a:extLst>
                    <a:ext uri="{9D8B030D-6E8A-4147-A177-3AD203B41FA5}">
                      <a16:colId xmlns:a16="http://schemas.microsoft.com/office/drawing/2014/main" val="20004"/>
                    </a:ext>
                  </a:extLst>
                </a:gridCol>
              </a:tblGrid>
              <a:tr h="568746">
                <a:tc>
                  <a:txBody>
                    <a:bodyPr/>
                    <a:lstStyle/>
                    <a:p>
                      <a:pPr algn="ctr"/>
                      <a:r>
                        <a:rPr lang="en-US" sz="1600" b="1" dirty="0">
                          <a:latin typeface="Times New Roman" panose="02020603050405020304" pitchFamily="18" charset="0"/>
                          <a:cs typeface="Times New Roman" panose="02020603050405020304" pitchFamily="18" charset="0"/>
                        </a:rPr>
                        <a:t>S. No</a:t>
                      </a:r>
                    </a:p>
                  </a:txBody>
                  <a:tcPr anchor="ctr"/>
                </a:tc>
                <a:tc>
                  <a:txBody>
                    <a:bodyPr/>
                    <a:lstStyle/>
                    <a:p>
                      <a:pPr algn="ctr"/>
                      <a:r>
                        <a:rPr lang="en-US" sz="1600" b="1" dirty="0">
                          <a:latin typeface="Times New Roman" panose="02020603050405020304" pitchFamily="18" charset="0"/>
                          <a:cs typeface="Times New Roman" panose="02020603050405020304" pitchFamily="18" charset="0"/>
                        </a:rPr>
                        <a:t>Journal Type </a:t>
                      </a:r>
                      <a:r>
                        <a:rPr lang="en-US" sz="1600" b="1" baseline="0" dirty="0">
                          <a:latin typeface="Times New Roman" panose="02020603050405020304" pitchFamily="18" charset="0"/>
                          <a:cs typeface="Times New Roman" panose="02020603050405020304" pitchFamily="18" charset="0"/>
                        </a:rPr>
                        <a:t>with year</a:t>
                      </a:r>
                      <a:endParaRPr lang="en-US" sz="1600" b="1" dirty="0">
                        <a:latin typeface="Times New Roman" panose="02020603050405020304" pitchFamily="18" charset="0"/>
                        <a:cs typeface="Times New Roman" panose="02020603050405020304" pitchFamily="18" charset="0"/>
                      </a:endParaRPr>
                    </a:p>
                  </a:txBody>
                  <a:tcPr anchor="ctr"/>
                </a:tc>
                <a:tc>
                  <a:txBody>
                    <a:bodyPr/>
                    <a:lstStyle/>
                    <a:p>
                      <a:pPr algn="ctr"/>
                      <a:r>
                        <a:rPr lang="en-US" sz="1600" b="1" dirty="0">
                          <a:latin typeface="Times New Roman" panose="02020603050405020304" pitchFamily="18" charset="0"/>
                          <a:cs typeface="Times New Roman" panose="02020603050405020304" pitchFamily="18" charset="0"/>
                        </a:rPr>
                        <a:t>Authors</a:t>
                      </a:r>
                    </a:p>
                  </a:txBody>
                  <a:tcPr anchor="ctr"/>
                </a:tc>
                <a:tc>
                  <a:txBody>
                    <a:bodyPr/>
                    <a:lstStyle/>
                    <a:p>
                      <a:pPr algn="ctr"/>
                      <a:r>
                        <a:rPr lang="en-US" sz="1600" b="1" dirty="0">
                          <a:latin typeface="Times New Roman" panose="02020603050405020304" pitchFamily="18" charset="0"/>
                          <a:cs typeface="Times New Roman" panose="02020603050405020304" pitchFamily="18" charset="0"/>
                        </a:rPr>
                        <a:t>Title</a:t>
                      </a:r>
                    </a:p>
                  </a:txBody>
                  <a:tcPr anchor="ctr"/>
                </a:tc>
                <a:tc>
                  <a:txBody>
                    <a:bodyPr/>
                    <a:lstStyle/>
                    <a:p>
                      <a:pPr algn="ctr"/>
                      <a:r>
                        <a:rPr lang="en-US" sz="1600" b="1" dirty="0">
                          <a:latin typeface="Times New Roman" panose="02020603050405020304" pitchFamily="18" charset="0"/>
                          <a:cs typeface="Times New Roman" panose="02020603050405020304" pitchFamily="18" charset="0"/>
                        </a:rPr>
                        <a:t>Outcomes</a:t>
                      </a:r>
                    </a:p>
                  </a:txBody>
                  <a:tcPr anchor="ctr"/>
                </a:tc>
                <a:extLst>
                  <a:ext uri="{0D108BD9-81ED-4DB2-BD59-A6C34878D82A}">
                    <a16:rowId xmlns:a16="http://schemas.microsoft.com/office/drawing/2014/main" val="10000"/>
                  </a:ext>
                </a:extLst>
              </a:tr>
              <a:tr h="1269526">
                <a:tc>
                  <a:txBody>
                    <a:bodyPr/>
                    <a:lstStyle/>
                    <a:p>
                      <a:pPr algn="ctr"/>
                      <a:r>
                        <a:rPr lang="en-US" sz="1400" b="0" dirty="0">
                          <a:latin typeface="Times New Roman" panose="02020603050405020304" pitchFamily="18" charset="0"/>
                          <a:cs typeface="Times New Roman" panose="02020603050405020304" pitchFamily="18" charset="0"/>
                        </a:rPr>
                        <a:t>1</a:t>
                      </a:r>
                    </a:p>
                  </a:txBody>
                  <a:tcPr anchor="ctr"/>
                </a:tc>
                <a:tc>
                  <a:txBody>
                    <a:bodyPr/>
                    <a:lstStyle/>
                    <a:p>
                      <a:pPr algn="ctr"/>
                      <a:r>
                        <a:rPr lang="en-US" sz="1400" b="0" kern="1200" dirty="0">
                          <a:solidFill>
                            <a:schemeClr val="tx1"/>
                          </a:solidFill>
                          <a:effectLst/>
                          <a:latin typeface="Times New Roman" panose="02020603050405020304" pitchFamily="18" charset="0"/>
                          <a:ea typeface="+mn-ea"/>
                          <a:cs typeface="Times New Roman" panose="02020603050405020304" pitchFamily="18" charset="0"/>
                        </a:rPr>
                        <a:t>SIIT,</a:t>
                      </a:r>
                      <a:r>
                        <a:rPr lang="en-US" sz="1400" b="0" kern="1200" baseline="0" dirty="0">
                          <a:solidFill>
                            <a:schemeClr val="tx1"/>
                          </a:solidFill>
                          <a:effectLst/>
                          <a:latin typeface="Times New Roman" panose="02020603050405020304" pitchFamily="18" charset="0"/>
                          <a:ea typeface="+mn-ea"/>
                          <a:cs typeface="Times New Roman" panose="02020603050405020304" pitchFamily="18" charset="0"/>
                        </a:rPr>
                        <a:t> 1973</a:t>
                      </a:r>
                      <a:endParaRPr lang="en-US" sz="1400" b="0" dirty="0">
                        <a:latin typeface="Times New Roman" panose="02020603050405020304" pitchFamily="18" charset="0"/>
                        <a:cs typeface="Times New Roman" panose="02020603050405020304" pitchFamily="18" charset="0"/>
                      </a:endParaRPr>
                    </a:p>
                  </a:txBody>
                  <a:tcPr anchor="ctr"/>
                </a:tc>
                <a:tc>
                  <a:txBody>
                    <a:bodyPr/>
                    <a:lstStyle/>
                    <a:p>
                      <a:pPr algn="ctr"/>
                      <a:r>
                        <a:rPr lang="en-US" sz="1400" b="0" dirty="0">
                          <a:latin typeface="Times New Roman" panose="02020603050405020304" pitchFamily="18" charset="0"/>
                          <a:cs typeface="Times New Roman" panose="02020603050405020304" pitchFamily="18" charset="0"/>
                        </a:rPr>
                        <a:t>Spencer</a:t>
                      </a:r>
                    </a:p>
                  </a:txBody>
                  <a:tcPr anchor="ctr"/>
                </a:tc>
                <a:tc>
                  <a:txBody>
                    <a:bodyPr/>
                    <a:lstStyle/>
                    <a:p>
                      <a:pPr algn="ctr"/>
                      <a:r>
                        <a:rPr lang="en-IN" sz="1400" b="0" kern="1200" dirty="0">
                          <a:solidFill>
                            <a:schemeClr val="tx1"/>
                          </a:solidFill>
                          <a:effectLst/>
                          <a:latin typeface="Times New Roman" panose="02020603050405020304" pitchFamily="18" charset="0"/>
                          <a:ea typeface="+mn-ea"/>
                          <a:cs typeface="Times New Roman" panose="02020603050405020304" pitchFamily="18" charset="0"/>
                        </a:rPr>
                        <a:t>The Focal Dictionary of Photographic Technologies</a:t>
                      </a:r>
                      <a:endParaRPr lang="en-US" sz="1400" b="0" dirty="0">
                        <a:latin typeface="Times New Roman" panose="02020603050405020304" pitchFamily="18" charset="0"/>
                        <a:cs typeface="Times New Roman" panose="02020603050405020304" pitchFamily="18" charset="0"/>
                      </a:endParaRPr>
                    </a:p>
                  </a:txBody>
                  <a:tcPr anchor="ctr"/>
                </a:tc>
                <a:tc>
                  <a:txBody>
                    <a:bodyPr/>
                    <a:lstStyle/>
                    <a:p>
                      <a:r>
                        <a:rPr lang="en-IN" sz="1400" kern="1200" dirty="0">
                          <a:solidFill>
                            <a:schemeClr val="tx1"/>
                          </a:solidFill>
                          <a:effectLst/>
                          <a:latin typeface="Times New Roman" panose="02020603050405020304" pitchFamily="18" charset="0"/>
                          <a:ea typeface="+mn-ea"/>
                          <a:cs typeface="Times New Roman" panose="02020603050405020304" pitchFamily="18" charset="0"/>
                        </a:rPr>
                        <a:t>Online Photoshoot Booking Service is a bunch of benefits from the various point of views. As this online application enables the end user to register to the system online.</a:t>
                      </a:r>
                      <a:endParaRPr lang="en-IN" sz="1400" b="0" kern="1200" dirty="0">
                        <a:solidFill>
                          <a:schemeClr val="tx1"/>
                        </a:solidFill>
                        <a:effectLst/>
                        <a:latin typeface="Times New Roman" panose="02020603050405020304" pitchFamily="18" charset="0"/>
                        <a:ea typeface="+mn-ea"/>
                        <a:cs typeface="Times New Roman" panose="02020603050405020304" pitchFamily="18" charset="0"/>
                      </a:endParaRPr>
                    </a:p>
                  </a:txBody>
                  <a:tcPr anchor="ctr"/>
                </a:tc>
                <a:extLst>
                  <a:ext uri="{0D108BD9-81ED-4DB2-BD59-A6C34878D82A}">
                    <a16:rowId xmlns:a16="http://schemas.microsoft.com/office/drawing/2014/main" val="10001"/>
                  </a:ext>
                </a:extLst>
              </a:tr>
              <a:tr h="1269526">
                <a:tc>
                  <a:txBody>
                    <a:bodyPr/>
                    <a:lstStyle/>
                    <a:p>
                      <a:pPr algn="ctr"/>
                      <a:r>
                        <a:rPr lang="en-US" sz="1400" b="0" dirty="0">
                          <a:latin typeface="Times New Roman" panose="02020603050405020304" pitchFamily="18" charset="0"/>
                          <a:cs typeface="Times New Roman" panose="02020603050405020304" pitchFamily="18" charset="0"/>
                        </a:rPr>
                        <a:t>2</a:t>
                      </a:r>
                    </a:p>
                  </a:txBody>
                  <a:tcPr anchor="ctr"/>
                </a:tc>
                <a:tc>
                  <a:txBody>
                    <a:bodyPr/>
                    <a:lstStyle/>
                    <a:p>
                      <a:pPr algn="ctr"/>
                      <a:r>
                        <a:rPr lang="en-US" sz="1400" b="0" kern="1200" dirty="0">
                          <a:solidFill>
                            <a:schemeClr val="tx1"/>
                          </a:solidFill>
                          <a:effectLst/>
                          <a:latin typeface="Times New Roman" panose="02020603050405020304" pitchFamily="18" charset="0"/>
                          <a:ea typeface="+mn-ea"/>
                          <a:cs typeface="Times New Roman" panose="02020603050405020304" pitchFamily="18" charset="0"/>
                        </a:rPr>
                        <a:t>IJSRP,</a:t>
                      </a:r>
                      <a:r>
                        <a:rPr lang="en-US" sz="1400" b="0" kern="1200" baseline="0" dirty="0">
                          <a:solidFill>
                            <a:schemeClr val="tx1"/>
                          </a:solidFill>
                          <a:effectLst/>
                          <a:latin typeface="Times New Roman" panose="02020603050405020304" pitchFamily="18" charset="0"/>
                          <a:ea typeface="+mn-ea"/>
                          <a:cs typeface="Times New Roman" panose="02020603050405020304" pitchFamily="18" charset="0"/>
                        </a:rPr>
                        <a:t> 1945</a:t>
                      </a:r>
                      <a:endParaRPr lang="en-US" sz="1400" b="0" dirty="0">
                        <a:latin typeface="Times New Roman" panose="02020603050405020304" pitchFamily="18" charset="0"/>
                        <a:cs typeface="Times New Roman" panose="02020603050405020304" pitchFamily="18" charset="0"/>
                      </a:endParaRPr>
                    </a:p>
                  </a:txBody>
                  <a:tcPr anchor="ctr"/>
                </a:tc>
                <a:tc>
                  <a:txBody>
                    <a:bodyPr/>
                    <a:lstStyle/>
                    <a:p>
                      <a:pPr algn="ctr"/>
                      <a:r>
                        <a:rPr lang="en-IN" sz="1400" b="0" kern="1200" dirty="0">
                          <a:solidFill>
                            <a:schemeClr val="tx1"/>
                          </a:solidFill>
                          <a:effectLst/>
                          <a:latin typeface="Times New Roman" panose="02020603050405020304" pitchFamily="18" charset="0"/>
                          <a:ea typeface="+mn-ea"/>
                          <a:cs typeface="Times New Roman" panose="02020603050405020304" pitchFamily="18" charset="0"/>
                        </a:rPr>
                        <a:t>Eder</a:t>
                      </a:r>
                      <a:endParaRPr lang="en-US" sz="1400" b="0" dirty="0">
                        <a:latin typeface="Times New Roman" panose="02020603050405020304" pitchFamily="18" charset="0"/>
                        <a:cs typeface="Times New Roman" panose="02020603050405020304" pitchFamily="18" charset="0"/>
                      </a:endParaRPr>
                    </a:p>
                  </a:txBody>
                  <a:tcPr anchor="ctr"/>
                </a:tc>
                <a:tc>
                  <a:txBody>
                    <a:bodyPr/>
                    <a:lstStyle/>
                    <a:p>
                      <a:pPr algn="ctr"/>
                      <a:r>
                        <a:rPr lang="en-US" sz="1400" b="0" dirty="0">
                          <a:latin typeface="Times New Roman" panose="02020603050405020304" pitchFamily="18" charset="0"/>
                          <a:cs typeface="Times New Roman" panose="02020603050405020304" pitchFamily="18" charset="0"/>
                        </a:rPr>
                        <a:t>History of Photography</a:t>
                      </a:r>
                    </a:p>
                  </a:txBody>
                  <a:tcPr anchor="ctr"/>
                </a:tc>
                <a:tc>
                  <a:txBody>
                    <a:bodyPr/>
                    <a:lstStyle/>
                    <a:p>
                      <a:pPr marL="0" marR="0" indent="0" algn="just" defTabSz="457200" rtl="0" eaLnBrk="1" fontAlgn="auto" latinLnBrk="0" hangingPunct="1">
                        <a:lnSpc>
                          <a:spcPct val="100000"/>
                        </a:lnSpc>
                        <a:spcBef>
                          <a:spcPts val="0"/>
                        </a:spcBef>
                        <a:spcAft>
                          <a:spcPts val="0"/>
                        </a:spcAft>
                        <a:buClrTx/>
                        <a:buSzTx/>
                        <a:buFontTx/>
                        <a:buNone/>
                        <a:tabLst/>
                        <a:defRPr/>
                      </a:pPr>
                      <a:r>
                        <a:rPr lang="en-IN" sz="1400" kern="1200" dirty="0">
                          <a:solidFill>
                            <a:schemeClr val="tx1"/>
                          </a:solidFill>
                          <a:effectLst/>
                          <a:latin typeface="Times New Roman" panose="02020603050405020304" pitchFamily="18" charset="0"/>
                          <a:ea typeface="+mn-ea"/>
                          <a:cs typeface="Times New Roman" panose="02020603050405020304" pitchFamily="18" charset="0"/>
                        </a:rPr>
                        <a:t>Photo </a:t>
                      </a:r>
                      <a:r>
                        <a:rPr lang="en-IN" sz="1400" kern="1200" dirty="0" err="1">
                          <a:solidFill>
                            <a:schemeClr val="tx1"/>
                          </a:solidFill>
                          <a:effectLst/>
                          <a:latin typeface="Times New Roman" panose="02020603050405020304" pitchFamily="18" charset="0"/>
                          <a:ea typeface="+mn-ea"/>
                          <a:cs typeface="Times New Roman" panose="02020603050405020304" pitchFamily="18" charset="0"/>
                        </a:rPr>
                        <a:t>Phactory</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 is a website designed primarily for use in the Photography industry. This system will allow all categories of Photographers to increase scope of business by promoting themselves</a:t>
                      </a:r>
                      <a:endParaRPr lang="en-US" sz="1400" b="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0002"/>
                  </a:ext>
                </a:extLst>
              </a:tr>
              <a:tr h="1314015">
                <a:tc>
                  <a:txBody>
                    <a:bodyPr/>
                    <a:lstStyle/>
                    <a:p>
                      <a:pPr algn="ctr"/>
                      <a:r>
                        <a:rPr lang="en-US" sz="1400" b="0" dirty="0">
                          <a:latin typeface="Times New Roman" panose="02020603050405020304" pitchFamily="18" charset="0"/>
                          <a:cs typeface="Times New Roman" panose="02020603050405020304" pitchFamily="18" charset="0"/>
                        </a:rPr>
                        <a:t>3</a:t>
                      </a:r>
                    </a:p>
                  </a:txBody>
                  <a:tcPr anchor="ctr"/>
                </a:tc>
                <a:tc>
                  <a:txBody>
                    <a:bodyPr/>
                    <a:lstStyle/>
                    <a:p>
                      <a:pPr algn="ctr"/>
                      <a:r>
                        <a:rPr lang="en-IN" sz="1400" b="0" kern="1200" dirty="0">
                          <a:solidFill>
                            <a:schemeClr val="tx1"/>
                          </a:solidFill>
                          <a:effectLst/>
                          <a:latin typeface="Times New Roman" panose="02020603050405020304" pitchFamily="18" charset="0"/>
                          <a:ea typeface="+mn-ea"/>
                          <a:cs typeface="Times New Roman" panose="02020603050405020304" pitchFamily="18" charset="0"/>
                        </a:rPr>
                        <a:t>ISSN, 2010</a:t>
                      </a:r>
                      <a:endParaRPr lang="en-US" sz="1400" b="0" dirty="0">
                        <a:latin typeface="Times New Roman" panose="02020603050405020304" pitchFamily="18" charset="0"/>
                        <a:cs typeface="Times New Roman" panose="02020603050405020304" pitchFamily="18" charset="0"/>
                      </a:endParaRPr>
                    </a:p>
                  </a:txBody>
                  <a:tcPr anchor="ctr"/>
                </a:tc>
                <a:tc>
                  <a:txBody>
                    <a:bodyPr/>
                    <a:lstStyle/>
                    <a:p>
                      <a:pPr algn="ctr"/>
                      <a:r>
                        <a:rPr lang="en-IN" sz="1400" b="0" kern="1200" dirty="0">
                          <a:solidFill>
                            <a:schemeClr val="tx1"/>
                          </a:solidFill>
                          <a:effectLst/>
                          <a:latin typeface="Times New Roman" panose="02020603050405020304" pitchFamily="18" charset="0"/>
                          <a:ea typeface="+mn-ea"/>
                          <a:cs typeface="Times New Roman" panose="02020603050405020304" pitchFamily="18" charset="0"/>
                        </a:rPr>
                        <a:t>E.  </a:t>
                      </a:r>
                      <a:r>
                        <a:rPr lang="en-IN" sz="1400" b="0" kern="1200" dirty="0" err="1">
                          <a:solidFill>
                            <a:schemeClr val="tx1"/>
                          </a:solidFill>
                          <a:effectLst/>
                          <a:latin typeface="Times New Roman" panose="02020603050405020304" pitchFamily="18" charset="0"/>
                          <a:ea typeface="+mn-ea"/>
                          <a:cs typeface="Times New Roman" panose="02020603050405020304" pitchFamily="18" charset="0"/>
                        </a:rPr>
                        <a:t>Moni</a:t>
                      </a:r>
                      <a:r>
                        <a:rPr lang="en-IN" sz="1400" b="0"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b="0" kern="1200" dirty="0" err="1">
                          <a:solidFill>
                            <a:schemeClr val="tx1"/>
                          </a:solidFill>
                          <a:effectLst/>
                          <a:latin typeface="Times New Roman" panose="02020603050405020304" pitchFamily="18" charset="0"/>
                          <a:ea typeface="+mn-ea"/>
                          <a:cs typeface="Times New Roman" panose="02020603050405020304" pitchFamily="18" charset="0"/>
                        </a:rPr>
                        <a:t>Silviya</a:t>
                      </a:r>
                      <a:r>
                        <a:rPr lang="en-IN" sz="1400" b="0" kern="1200" dirty="0">
                          <a:solidFill>
                            <a:schemeClr val="tx1"/>
                          </a:solidFill>
                          <a:effectLst/>
                          <a:latin typeface="Times New Roman" panose="02020603050405020304" pitchFamily="18" charset="0"/>
                          <a:ea typeface="+mn-ea"/>
                          <a:cs typeface="Times New Roman" panose="02020603050405020304" pitchFamily="18" charset="0"/>
                        </a:rPr>
                        <a:t>, K. </a:t>
                      </a:r>
                      <a:r>
                        <a:rPr lang="en-IN" sz="1400" b="0" kern="1200" dirty="0" err="1">
                          <a:solidFill>
                            <a:schemeClr val="tx1"/>
                          </a:solidFill>
                          <a:effectLst/>
                          <a:latin typeface="Times New Roman" panose="02020603050405020304" pitchFamily="18" charset="0"/>
                          <a:ea typeface="+mn-ea"/>
                          <a:cs typeface="Times New Roman" panose="02020603050405020304" pitchFamily="18" charset="0"/>
                        </a:rPr>
                        <a:t>Meena</a:t>
                      </a:r>
                      <a:r>
                        <a:rPr lang="en-IN" sz="1400" b="0"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b="0" kern="1200" dirty="0" err="1">
                          <a:solidFill>
                            <a:schemeClr val="tx1"/>
                          </a:solidFill>
                          <a:effectLst/>
                          <a:latin typeface="Times New Roman" panose="02020603050405020304" pitchFamily="18" charset="0"/>
                          <a:ea typeface="+mn-ea"/>
                          <a:cs typeface="Times New Roman" panose="02020603050405020304" pitchFamily="18" charset="0"/>
                        </a:rPr>
                        <a:t>Vinodhini</a:t>
                      </a:r>
                      <a:endParaRPr lang="en-US" sz="1400" b="0" dirty="0">
                        <a:latin typeface="Times New Roman" panose="02020603050405020304" pitchFamily="18" charset="0"/>
                        <a:cs typeface="Times New Roman" panose="02020603050405020304" pitchFamily="18" charset="0"/>
                      </a:endParaRPr>
                    </a:p>
                  </a:txBody>
                  <a:tcPr anchor="ctr"/>
                </a:tc>
                <a:tc>
                  <a:txBody>
                    <a:bodyPr/>
                    <a:lstStyle/>
                    <a:p>
                      <a:pPr algn="ctr"/>
                      <a:r>
                        <a:rPr lang="en-IN" sz="1400" b="0" kern="1200" dirty="0">
                          <a:solidFill>
                            <a:schemeClr val="tx1"/>
                          </a:solidFill>
                          <a:effectLst/>
                          <a:latin typeface="Times New Roman" panose="02020603050405020304" pitchFamily="18" charset="0"/>
                          <a:ea typeface="+mn-ea"/>
                          <a:cs typeface="Times New Roman" panose="02020603050405020304" pitchFamily="18" charset="0"/>
                        </a:rPr>
                        <a:t>Museums Association of Saskatchewan</a:t>
                      </a:r>
                      <a:endParaRPr lang="en-US" sz="1400" b="0" dirty="0">
                        <a:latin typeface="Times New Roman" panose="02020603050405020304" pitchFamily="18" charset="0"/>
                        <a:cs typeface="Times New Roman" panose="02020603050405020304" pitchFamily="18" charset="0"/>
                      </a:endParaRPr>
                    </a:p>
                  </a:txBody>
                  <a:tcPr anchor="ctr"/>
                </a:tc>
                <a:tc>
                  <a:txBody>
                    <a:bodyPr/>
                    <a:lstStyle/>
                    <a:p>
                      <a:pPr algn="ctr"/>
                      <a:r>
                        <a:rPr lang="en-IN" sz="1400" b="0" kern="1200" dirty="0">
                          <a:solidFill>
                            <a:schemeClr val="tx1"/>
                          </a:solidFill>
                          <a:effectLst/>
                          <a:latin typeface="Times New Roman" panose="02020603050405020304" pitchFamily="18" charset="0"/>
                          <a:ea typeface="+mn-ea"/>
                          <a:cs typeface="Times New Roman" panose="02020603050405020304" pitchFamily="18" charset="0"/>
                        </a:rPr>
                        <a:t>This technology reduced the man power, reading collection time, theft of electricity also avoids late book photographer.</a:t>
                      </a:r>
                    </a:p>
                  </a:txBody>
                  <a:tcPr anchor="ctr"/>
                </a:tc>
                <a:extLst>
                  <a:ext uri="{0D108BD9-81ED-4DB2-BD59-A6C34878D82A}">
                    <a16:rowId xmlns:a16="http://schemas.microsoft.com/office/drawing/2014/main" val="10003"/>
                  </a:ext>
                </a:extLst>
              </a:tr>
              <a:tr h="1265561">
                <a:tc>
                  <a:txBody>
                    <a:bodyPr/>
                    <a:lstStyle/>
                    <a:p>
                      <a:pPr algn="ctr"/>
                      <a:r>
                        <a:rPr lang="en-US" sz="1400" b="0" dirty="0">
                          <a:latin typeface="Times New Roman" panose="02020603050405020304" pitchFamily="18" charset="0"/>
                          <a:cs typeface="Times New Roman" panose="02020603050405020304" pitchFamily="18" charset="0"/>
                        </a:rPr>
                        <a:t>4</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400" b="0" dirty="0">
                          <a:latin typeface="Times New Roman" panose="02020603050405020304" pitchFamily="18" charset="0"/>
                          <a:cs typeface="Times New Roman" panose="02020603050405020304" pitchFamily="18" charset="0"/>
                        </a:rPr>
                        <a:t>Journal, 1839</a:t>
                      </a:r>
                    </a:p>
                  </a:txBody>
                  <a:tcPr anchor="ctr"/>
                </a:tc>
                <a:tc>
                  <a:txBody>
                    <a:bodyPr/>
                    <a:lstStyle/>
                    <a:p>
                      <a:pPr algn="ctr"/>
                      <a:r>
                        <a:rPr lang="en-IN" sz="1400" b="0" kern="1200" dirty="0" err="1">
                          <a:solidFill>
                            <a:schemeClr val="tx1"/>
                          </a:solidFill>
                          <a:effectLst/>
                          <a:latin typeface="Times New Roman" panose="02020603050405020304" pitchFamily="18" charset="0"/>
                          <a:ea typeface="+mn-ea"/>
                          <a:cs typeface="Times New Roman" panose="02020603050405020304" pitchFamily="18" charset="0"/>
                        </a:rPr>
                        <a:t>Vossische</a:t>
                      </a:r>
                      <a:r>
                        <a:rPr lang="en-IN" sz="1400" b="0" kern="1200" dirty="0">
                          <a:solidFill>
                            <a:schemeClr val="tx1"/>
                          </a:solidFill>
                          <a:effectLst/>
                          <a:latin typeface="Times New Roman" panose="02020603050405020304" pitchFamily="18" charset="0"/>
                          <a:ea typeface="+mn-ea"/>
                          <a:cs typeface="Times New Roman" panose="02020603050405020304" pitchFamily="18" charset="0"/>
                        </a:rPr>
                        <a:t> Zeitung</a:t>
                      </a:r>
                      <a:endParaRPr lang="en-US" sz="1400" b="0" dirty="0">
                        <a:latin typeface="Times New Roman" panose="02020603050405020304" pitchFamily="18" charset="0"/>
                        <a:cs typeface="Times New Roman" panose="02020603050405020304" pitchFamily="18" charset="0"/>
                      </a:endParaRPr>
                    </a:p>
                  </a:txBody>
                  <a:tcPr anchor="ctr"/>
                </a:tc>
                <a:tc>
                  <a:txBody>
                    <a:bodyPr/>
                    <a:lstStyle/>
                    <a:p>
                      <a:pPr algn="ctr"/>
                      <a:r>
                        <a:rPr lang="en-IN" sz="1400" b="0" kern="1200" dirty="0">
                          <a:solidFill>
                            <a:schemeClr val="tx1"/>
                          </a:solidFill>
                          <a:effectLst/>
                          <a:latin typeface="Times New Roman" panose="02020603050405020304" pitchFamily="18" charset="0"/>
                          <a:ea typeface="+mn-ea"/>
                          <a:cs typeface="Times New Roman" panose="02020603050405020304" pitchFamily="18" charset="0"/>
                        </a:rPr>
                        <a:t>Photography</a:t>
                      </a:r>
                      <a:endParaRPr lang="en-US" sz="1400" b="0" dirty="0">
                        <a:latin typeface="Times New Roman" panose="02020603050405020304" pitchFamily="18" charset="0"/>
                        <a:cs typeface="Times New Roman" panose="02020603050405020304" pitchFamily="18" charset="0"/>
                      </a:endParaRPr>
                    </a:p>
                  </a:txBody>
                  <a:tcPr anchor="ctr"/>
                </a:tc>
                <a:tc>
                  <a:txBody>
                    <a:bodyPr/>
                    <a:lstStyle/>
                    <a:p>
                      <a:pPr algn="just"/>
                      <a:r>
                        <a:rPr lang="en-IN" sz="1400" kern="1200" dirty="0">
                          <a:solidFill>
                            <a:schemeClr val="tx1"/>
                          </a:solidFill>
                          <a:effectLst/>
                          <a:latin typeface="Times New Roman" panose="02020603050405020304" pitchFamily="18" charset="0"/>
                          <a:ea typeface="+mn-ea"/>
                          <a:cs typeface="Times New Roman" panose="02020603050405020304" pitchFamily="18" charset="0"/>
                        </a:rPr>
                        <a:t>With an electronic image sensor, this produces an </a:t>
                      </a:r>
                      <a:r>
                        <a:rPr lang="en-IN" sz="1400" u="none" kern="1200" dirty="0">
                          <a:solidFill>
                            <a:schemeClr val="tx1"/>
                          </a:solidFill>
                          <a:effectLst/>
                          <a:latin typeface="Times New Roman" panose="02020603050405020304" pitchFamily="18" charset="0"/>
                          <a:ea typeface="+mn-ea"/>
                          <a:cs typeface="Times New Roman" panose="02020603050405020304" pitchFamily="18" charset="0"/>
                        </a:rPr>
                        <a:t>electrical charge </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at each </a:t>
                      </a:r>
                      <a:r>
                        <a:rPr lang="en-IN" sz="1400" u="none" kern="1200" dirty="0">
                          <a:solidFill>
                            <a:schemeClr val="tx1"/>
                          </a:solidFill>
                          <a:effectLst/>
                          <a:latin typeface="Times New Roman" panose="02020603050405020304" pitchFamily="18" charset="0"/>
                          <a:ea typeface="+mn-ea"/>
                          <a:cs typeface="Times New Roman" panose="02020603050405020304" pitchFamily="18" charset="0"/>
                        </a:rPr>
                        <a:t>pixel</a:t>
                      </a:r>
                      <a:r>
                        <a:rPr lang="en-IN" sz="1400" u="sng" kern="1200" dirty="0">
                          <a:solidFill>
                            <a:schemeClr val="tx1"/>
                          </a:solidFill>
                          <a:effectLst/>
                          <a:latin typeface="Times New Roman" panose="02020603050405020304" pitchFamily="18" charset="0"/>
                          <a:ea typeface="+mn-ea"/>
                          <a:cs typeface="Times New Roman" panose="02020603050405020304" pitchFamily="18" charset="0"/>
                        </a:rPr>
                        <a:t>, </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which is electronically processed and stored in a </a:t>
                      </a:r>
                      <a:r>
                        <a:rPr lang="en-IN" sz="1400" u="none" kern="1200" dirty="0">
                          <a:solidFill>
                            <a:schemeClr val="tx1"/>
                          </a:solidFill>
                          <a:effectLst/>
                          <a:latin typeface="Times New Roman" panose="02020603050405020304" pitchFamily="18" charset="0"/>
                          <a:ea typeface="+mn-ea"/>
                          <a:cs typeface="Times New Roman" panose="02020603050405020304" pitchFamily="18" charset="0"/>
                        </a:rPr>
                        <a:t>digital image file </a:t>
                      </a:r>
                      <a:r>
                        <a:rPr lang="en-IN" sz="1400" kern="1200" dirty="0">
                          <a:solidFill>
                            <a:schemeClr val="tx1"/>
                          </a:solidFill>
                          <a:effectLst/>
                          <a:latin typeface="Times New Roman" panose="02020603050405020304" pitchFamily="18" charset="0"/>
                          <a:ea typeface="+mn-ea"/>
                          <a:cs typeface="Times New Roman" panose="02020603050405020304" pitchFamily="18" charset="0"/>
                        </a:rPr>
                        <a:t>for subsequent display or processing. </a:t>
                      </a:r>
                      <a:endParaRPr lang="en-US" sz="1400" b="0" dirty="0">
                        <a:solidFill>
                          <a:schemeClr val="tx1"/>
                        </a:solidFill>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0004"/>
                  </a:ext>
                </a:extLst>
              </a:tr>
            </a:tbl>
          </a:graphicData>
        </a:graphic>
      </p:graphicFrame>
      <p:pic>
        <p:nvPicPr>
          <p:cNvPr id="5" name="Picture 4"/>
          <p:cNvPicPr/>
          <p:nvPr/>
        </p:nvPicPr>
        <p:blipFill>
          <a:blip r:embed="rId2" cstate="print">
            <a:extLst>
              <a:ext uri="{28A0092B-C50C-407E-A947-70E740481C1C}">
                <a14:useLocalDpi xmlns:a14="http://schemas.microsoft.com/office/drawing/2010/main" val="0"/>
              </a:ext>
            </a:extLst>
          </a:blip>
          <a:stretch>
            <a:fillRect/>
          </a:stretch>
        </p:blipFill>
        <p:spPr>
          <a:xfrm>
            <a:off x="10495128" y="111878"/>
            <a:ext cx="1541699" cy="529567"/>
          </a:xfrm>
          <a:prstGeom prst="rect">
            <a:avLst/>
          </a:prstGeom>
        </p:spPr>
      </p:pic>
    </p:spTree>
    <p:extLst>
      <p:ext uri="{BB962C8B-B14F-4D97-AF65-F5344CB8AC3E}">
        <p14:creationId xmlns:p14="http://schemas.microsoft.com/office/powerpoint/2010/main" val="1847903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4900" y="349831"/>
            <a:ext cx="8911687" cy="1280890"/>
          </a:xfrm>
        </p:spPr>
        <p:txBody>
          <a:bodyPr>
            <a:normAutofit/>
          </a:bodyPr>
          <a:lstStyle/>
          <a:p>
            <a:pPr algn="ctr"/>
            <a:r>
              <a:rPr lang="en-US" sz="2400" b="1" dirty="0">
                <a:latin typeface="Times New Roman" panose="02020603050405020304" pitchFamily="18" charset="0"/>
                <a:cs typeface="Times New Roman" panose="02020603050405020304" pitchFamily="18" charset="0"/>
              </a:rPr>
              <a:t>EXISTING METHOD</a:t>
            </a:r>
            <a:br>
              <a:rPr lang="en-US" altLang="en-US" sz="2400" b="1" dirty="0">
                <a:latin typeface="Times New Roman" panose="02020603050405020304" pitchFamily="18" charset="0"/>
                <a:cs typeface="Times New Roman" panose="02020603050405020304" pitchFamily="18" charset="0"/>
              </a:rPr>
            </a:br>
            <a:endParaRPr lang="en-US" sz="24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76227" y="1264555"/>
            <a:ext cx="9889052" cy="5593445"/>
          </a:xfrm>
        </p:spPr>
        <p:txBody>
          <a:bodyPr>
            <a:normAutofit/>
          </a:bodyPr>
          <a:lstStyle/>
          <a:p>
            <a:pPr marL="0" indent="0" algn="just">
              <a:lnSpc>
                <a:spcPct val="150000"/>
              </a:lnSpc>
              <a:spcBef>
                <a:spcPts val="0"/>
              </a:spcBef>
              <a:buNone/>
            </a:pPr>
            <a:r>
              <a:rPr lang="en-IN" sz="2000" spc="20" dirty="0">
                <a:solidFill>
                  <a:srgbClr val="141617"/>
                </a:solidFill>
                <a:effectLst/>
                <a:latin typeface="Times New Roman" panose="02020603050405020304" pitchFamily="18" charset="0"/>
                <a:ea typeface="Calibri" panose="020F0502020204030204" pitchFamily="34" charset="0"/>
                <a:cs typeface="Times New Roman" panose="02020603050405020304" pitchFamily="18" charset="0"/>
              </a:rPr>
              <a:t>In the existing system process of booking photography session was done manually by phone calls or drop by at their place. It is hard to track the availability of the photographer and to manage all the bookings made by customers</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 They are reluctant to change their current process since it will be an extra effort. The Photography border cannot invest a huge amount of money for a new solution. However, the customers face immense problems with the current procedure of using this manual process to booking photographer.</a:t>
            </a:r>
          </a:p>
          <a:p>
            <a:pPr marL="0" indent="0" algn="just">
              <a:lnSpc>
                <a:spcPct val="150000"/>
              </a:lnSpc>
              <a:buNone/>
            </a:pPr>
            <a:r>
              <a:rPr lang="en-IN" sz="2000" b="1" dirty="0">
                <a:latin typeface="Times New Roman" panose="02020603050405020304" pitchFamily="18" charset="0"/>
                <a:cs typeface="Times New Roman" panose="02020603050405020304" pitchFamily="18" charset="0"/>
              </a:rPr>
              <a:t>Dis advantages:</a:t>
            </a:r>
            <a:endParaRPr lang="en-IN" sz="2000" dirty="0">
              <a:latin typeface="Times New Roman" panose="02020603050405020304" pitchFamily="18" charset="0"/>
              <a:cs typeface="Times New Roman" panose="02020603050405020304" pitchFamily="18" charset="0"/>
            </a:endParaRPr>
          </a:p>
          <a:p>
            <a:pPr lvl="0" algn="just">
              <a:lnSpc>
                <a:spcPct val="150000"/>
              </a:lnSpc>
            </a:pPr>
            <a:r>
              <a:rPr lang="en-IN" sz="2000" dirty="0">
                <a:latin typeface="Times New Roman" panose="02020603050405020304" pitchFamily="18" charset="0"/>
                <a:cs typeface="Times New Roman" panose="02020603050405020304" pitchFamily="18" charset="0"/>
              </a:rPr>
              <a:t>Required Manual efforts</a:t>
            </a:r>
          </a:p>
          <a:p>
            <a:pPr lvl="0" algn="just">
              <a:lnSpc>
                <a:spcPct val="150000"/>
              </a:lnSpc>
            </a:pPr>
            <a:r>
              <a:rPr lang="en-IN" sz="2000" dirty="0">
                <a:latin typeface="Times New Roman" panose="02020603050405020304" pitchFamily="18" charset="0"/>
                <a:cs typeface="Times New Roman" panose="02020603050405020304" pitchFamily="18" charset="0"/>
              </a:rPr>
              <a:t>Requires more time</a:t>
            </a:r>
          </a:p>
        </p:txBody>
      </p:sp>
      <p:pic>
        <p:nvPicPr>
          <p:cNvPr id="8" name="Picture 7"/>
          <p:cNvPicPr/>
          <p:nvPr/>
        </p:nvPicPr>
        <p:blipFill>
          <a:blip r:embed="rId2" cstate="print">
            <a:extLst>
              <a:ext uri="{28A0092B-C50C-407E-A947-70E740481C1C}">
                <a14:useLocalDpi xmlns:a14="http://schemas.microsoft.com/office/drawing/2010/main" val="0"/>
              </a:ext>
            </a:extLst>
          </a:blip>
          <a:stretch>
            <a:fillRect/>
          </a:stretch>
        </p:blipFill>
        <p:spPr>
          <a:xfrm>
            <a:off x="10466435" y="71867"/>
            <a:ext cx="1597689" cy="555929"/>
          </a:xfrm>
          <a:prstGeom prst="rect">
            <a:avLst/>
          </a:prstGeom>
        </p:spPr>
      </p:pic>
    </p:spTree>
    <p:extLst>
      <p:ext uri="{BB962C8B-B14F-4D97-AF65-F5344CB8AC3E}">
        <p14:creationId xmlns:p14="http://schemas.microsoft.com/office/powerpoint/2010/main" val="2954098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91BA666-3D94-41B6-BDDB-B52A51EF2747}"/>
              </a:ext>
            </a:extLst>
          </p:cNvPr>
          <p:cNvSpPr>
            <a:spLocks noGrp="1"/>
          </p:cNvSpPr>
          <p:nvPr>
            <p:ph type="title"/>
          </p:nvPr>
        </p:nvSpPr>
        <p:spPr>
          <a:xfrm>
            <a:off x="1638300" y="449827"/>
            <a:ext cx="8911687" cy="696585"/>
          </a:xfrm>
        </p:spPr>
        <p:txBody>
          <a:bodyPr>
            <a:normAutofit/>
          </a:bodyPr>
          <a:lstStyle/>
          <a:p>
            <a:pPr algn="ctr"/>
            <a:r>
              <a:rPr lang="en-US" sz="2400" b="1" dirty="0">
                <a:latin typeface="Times New Roman" panose="02020603050405020304" pitchFamily="18" charset="0"/>
                <a:cs typeface="Times New Roman" panose="02020603050405020304" pitchFamily="18" charset="0"/>
              </a:rPr>
              <a:t>PROPOSED METHOD</a:t>
            </a:r>
          </a:p>
        </p:txBody>
      </p:sp>
      <p:sp>
        <p:nvSpPr>
          <p:cNvPr id="3" name="Content Placeholder 2">
            <a:extLst>
              <a:ext uri="{FF2B5EF4-FFF2-40B4-BE49-F238E27FC236}">
                <a16:creationId xmlns:a16="http://schemas.microsoft.com/office/drawing/2014/main" id="{8272F5E9-D371-48AC-9F12-9755D3AE1521}"/>
              </a:ext>
            </a:extLst>
          </p:cNvPr>
          <p:cNvSpPr>
            <a:spLocks noGrp="1"/>
          </p:cNvSpPr>
          <p:nvPr>
            <p:ph idx="1"/>
          </p:nvPr>
        </p:nvSpPr>
        <p:spPr>
          <a:xfrm>
            <a:off x="1457997" y="1365353"/>
            <a:ext cx="9539786" cy="4636202"/>
          </a:xfrm>
        </p:spPr>
        <p:txBody>
          <a:bodyPr>
            <a:noAutofit/>
          </a:bodyPr>
          <a:lstStyle/>
          <a:p>
            <a:pPr marL="0" indent="0" algn="just">
              <a:lnSpc>
                <a:spcPct val="150000"/>
              </a:lnSpc>
              <a:buNone/>
            </a:pPr>
            <a:r>
              <a:rPr lang="en-IN" sz="20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To overcome the problem with an existing system, we are implementing an application called online photography website system using java.</a:t>
            </a:r>
            <a:r>
              <a:rPr lang="en-IN" sz="2000" spc="20" dirty="0">
                <a:solidFill>
                  <a:srgbClr val="141617"/>
                </a:solidFill>
                <a:effectLst/>
                <a:latin typeface="Times New Roman" panose="02020603050405020304" pitchFamily="18" charset="0"/>
                <a:ea typeface="Calibri" panose="020F0502020204030204" pitchFamily="34" charset="0"/>
                <a:cs typeface="Times New Roman" panose="02020603050405020304" pitchFamily="18" charset="0"/>
              </a:rPr>
              <a:t> In the proposed system all the data is maintained in the database which is safe and easy to retrieve. Users can book the photographer anytime and anywhere. User can know the location of the photo shoot.</a:t>
            </a:r>
            <a:endParaRPr lang="en-IN" sz="2000" dirty="0">
              <a:latin typeface="Times New Roman" panose="02020603050405020304" pitchFamily="18" charset="0"/>
              <a:cs typeface="Times New Roman" panose="02020603050405020304" pitchFamily="18" charset="0"/>
            </a:endParaRPr>
          </a:p>
          <a:p>
            <a:pPr marL="0" indent="0" algn="just">
              <a:lnSpc>
                <a:spcPct val="150000"/>
              </a:lnSpc>
              <a:buNone/>
            </a:pPr>
            <a:r>
              <a:rPr lang="en-IN" sz="2000" b="1" dirty="0">
                <a:latin typeface="Times New Roman" panose="02020603050405020304" pitchFamily="18" charset="0"/>
                <a:cs typeface="Times New Roman" panose="02020603050405020304" pitchFamily="18" charset="0"/>
              </a:rPr>
              <a:t>Advantages:</a:t>
            </a:r>
            <a:endParaRPr lang="en-IN" sz="2000" dirty="0">
              <a:latin typeface="Times New Roman" panose="02020603050405020304" pitchFamily="18" charset="0"/>
              <a:cs typeface="Times New Roman" panose="02020603050405020304" pitchFamily="18" charset="0"/>
            </a:endParaRPr>
          </a:p>
          <a:p>
            <a:pPr lvl="0" algn="just">
              <a:lnSpc>
                <a:spcPct val="150000"/>
              </a:lnSpc>
            </a:pPr>
            <a:r>
              <a:rPr lang="en-IN" sz="2000" dirty="0">
                <a:latin typeface="Times New Roman" panose="02020603050405020304" pitchFamily="18" charset="0"/>
                <a:cs typeface="Times New Roman" panose="02020603050405020304" pitchFamily="18" charset="0"/>
              </a:rPr>
              <a:t>Manual process not required</a:t>
            </a:r>
          </a:p>
          <a:p>
            <a:pPr lvl="0" algn="just">
              <a:lnSpc>
                <a:spcPct val="150000"/>
              </a:lnSpc>
            </a:pPr>
            <a:r>
              <a:rPr lang="en-IN" sz="2000" dirty="0">
                <a:latin typeface="Times New Roman" panose="02020603050405020304" pitchFamily="18" charset="0"/>
                <a:cs typeface="Times New Roman" panose="02020603050405020304" pitchFamily="18" charset="0"/>
              </a:rPr>
              <a:t>Requires less time</a:t>
            </a:r>
          </a:p>
        </p:txBody>
      </p:sp>
      <p:pic>
        <p:nvPicPr>
          <p:cNvPr id="9" name="Picture 8"/>
          <p:cNvPicPr/>
          <p:nvPr/>
        </p:nvPicPr>
        <p:blipFill>
          <a:blip r:embed="rId2" cstate="print">
            <a:extLst>
              <a:ext uri="{28A0092B-C50C-407E-A947-70E740481C1C}">
                <a14:useLocalDpi xmlns:a14="http://schemas.microsoft.com/office/drawing/2010/main" val="0"/>
              </a:ext>
            </a:extLst>
          </a:blip>
          <a:stretch>
            <a:fillRect/>
          </a:stretch>
        </p:blipFill>
        <p:spPr>
          <a:xfrm>
            <a:off x="10791825" y="0"/>
            <a:ext cx="1400175" cy="465455"/>
          </a:xfrm>
          <a:prstGeom prst="rect">
            <a:avLst/>
          </a:prstGeom>
        </p:spPr>
      </p:pic>
    </p:spTree>
    <p:extLst>
      <p:ext uri="{BB962C8B-B14F-4D97-AF65-F5344CB8AC3E}">
        <p14:creationId xmlns:p14="http://schemas.microsoft.com/office/powerpoint/2010/main" val="150800372"/>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376</TotalTime>
  <Words>2675</Words>
  <Application>Microsoft Office PowerPoint</Application>
  <PresentationFormat>Widescreen</PresentationFormat>
  <Paragraphs>162</Paragraphs>
  <Slides>53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53</vt:i4>
      </vt:variant>
    </vt:vector>
  </HeadingPairs>
  <TitlesOfParts>
    <vt:vector size="62" baseType="lpstr">
      <vt:lpstr>Arial</vt:lpstr>
      <vt:lpstr>Calibri</vt:lpstr>
      <vt:lpstr>Century Gothic</vt:lpstr>
      <vt:lpstr>Liberation Serif</vt:lpstr>
      <vt:lpstr>Symbol</vt:lpstr>
      <vt:lpstr>Times New Roman</vt:lpstr>
      <vt:lpstr>Wingdings</vt:lpstr>
      <vt:lpstr>Wingdings 3</vt:lpstr>
      <vt:lpstr>Wisp</vt:lpstr>
      <vt:lpstr>PowerPoint Presentation</vt:lpstr>
      <vt:lpstr>INDEX </vt:lpstr>
      <vt:lpstr>ABSTRACT</vt:lpstr>
      <vt:lpstr>INTRODUCTION</vt:lpstr>
      <vt:lpstr>PowerPoint Presentation</vt:lpstr>
      <vt:lpstr>PowerPoint Presentation</vt:lpstr>
      <vt:lpstr>LITERATURE REVIEW</vt:lpstr>
      <vt:lpstr>EXISTING METHOD </vt:lpstr>
      <vt:lpstr>PROPOSED METHOD</vt:lpstr>
      <vt:lpstr>PROPOSED METHOD</vt:lpstr>
      <vt:lpstr>IMPLEMENTATION</vt:lpstr>
      <vt:lpstr>ARCHITECTURE</vt:lpstr>
      <vt:lpstr>PowerPoint Presentation</vt:lpstr>
      <vt:lpstr>MODULES</vt:lpstr>
      <vt:lpstr>                                                            MODULES</vt:lpstr>
      <vt:lpstr>UML DIAGRAMS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K.ARUNA KUMARI</dc:creator>
  <cp:lastModifiedBy>NARASIMHULU</cp:lastModifiedBy>
  <cp:revision>91</cp:revision>
  <dcterms:created xsi:type="dcterms:W3CDTF">2022-10-12T07:00:24Z</dcterms:created>
  <dcterms:modified xsi:type="dcterms:W3CDTF">2022-12-30T09:46:29Z</dcterms:modified>
</cp:coreProperties>
</file>

<file path=docProps/thumbnail.jpeg>
</file>